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306" r:id="rId3"/>
    <p:sldId id="258" r:id="rId4"/>
    <p:sldId id="339" r:id="rId5"/>
    <p:sldId id="345" r:id="rId6"/>
    <p:sldId id="299" r:id="rId7"/>
    <p:sldId id="331" r:id="rId8"/>
    <p:sldId id="332" r:id="rId9"/>
    <p:sldId id="333" r:id="rId10"/>
    <p:sldId id="334" r:id="rId11"/>
    <p:sldId id="335" r:id="rId12"/>
    <p:sldId id="336" r:id="rId13"/>
    <p:sldId id="344" r:id="rId14"/>
    <p:sldId id="340" r:id="rId15"/>
    <p:sldId id="341" r:id="rId16"/>
    <p:sldId id="343" r:id="rId17"/>
    <p:sldId id="342" r:id="rId18"/>
    <p:sldId id="310" r:id="rId19"/>
    <p:sldId id="312" r:id="rId20"/>
    <p:sldId id="327" r:id="rId21"/>
    <p:sldId id="282" r:id="rId22"/>
    <p:sldId id="326" r:id="rId23"/>
    <p:sldId id="346" r:id="rId24"/>
    <p:sldId id="309" r:id="rId2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BB59"/>
    <a:srgbClr val="2FB1CC"/>
    <a:srgbClr val="68923E"/>
    <a:srgbClr val="57BF11"/>
    <a:srgbClr val="006699"/>
    <a:srgbClr val="CCCC00"/>
    <a:srgbClr val="99FF33"/>
    <a:srgbClr val="66FF33"/>
    <a:srgbClr val="66FF66"/>
    <a:srgbClr val="206F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519" autoAdjust="0"/>
  </p:normalViewPr>
  <p:slideViewPr>
    <p:cSldViewPr>
      <p:cViewPr varScale="1"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9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889C9-024E-4D4A-9D04-408056F0B580}" type="doc">
      <dgm:prSet loTypeId="urn:microsoft.com/office/officeart/2005/8/layout/hList9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F56465-3D11-4234-9B6E-A39A1D2AB208}">
      <dgm:prSet phldrT="[Text]" custT="1"/>
      <dgm:spPr/>
      <dgm:t>
        <a:bodyPr/>
        <a:lstStyle/>
        <a:p>
          <a:r>
            <a:rPr lang="hr-HR" sz="2000" b="1" dirty="0" smtClean="0"/>
            <a:t>2012.</a:t>
          </a:r>
          <a:endParaRPr lang="en-US" sz="2000" b="1" dirty="0"/>
        </a:p>
      </dgm:t>
    </dgm:pt>
    <dgm:pt modelId="{C58D252E-3D67-48FB-8DA4-60CC310DDE78}" type="parTrans" cxnId="{9C66AD27-D370-4C7B-AC52-65CDFDB6B0F6}">
      <dgm:prSet/>
      <dgm:spPr/>
      <dgm:t>
        <a:bodyPr/>
        <a:lstStyle/>
        <a:p>
          <a:endParaRPr lang="en-US"/>
        </a:p>
      </dgm:t>
    </dgm:pt>
    <dgm:pt modelId="{E26C2CEA-3D4A-4809-8C2D-1EA472BB98E0}" type="sibTrans" cxnId="{9C66AD27-D370-4C7B-AC52-65CDFDB6B0F6}">
      <dgm:prSet/>
      <dgm:spPr/>
      <dgm:t>
        <a:bodyPr/>
        <a:lstStyle/>
        <a:p>
          <a:endParaRPr lang="en-US"/>
        </a:p>
      </dgm:t>
    </dgm:pt>
    <dgm:pt modelId="{6180185F-7CD6-4A0B-84C2-FBE7D7C7153E}">
      <dgm:prSet phldrT="[Text]" custT="1"/>
      <dgm:spPr/>
      <dgm:t>
        <a:bodyPr/>
        <a:lstStyle/>
        <a:p>
          <a:r>
            <a:rPr lang="hr-HR" sz="2000" dirty="0" err="1" smtClean="0">
              <a:latin typeface="+mn-lt"/>
            </a:rPr>
            <a:t>Bled</a:t>
          </a:r>
          <a:r>
            <a:rPr lang="hr-HR" sz="2000" dirty="0" smtClean="0">
              <a:latin typeface="+mn-lt"/>
            </a:rPr>
            <a:t>, Slovenija</a:t>
          </a:r>
          <a:endParaRPr lang="en-US" sz="2000" dirty="0">
            <a:latin typeface="+mn-lt"/>
          </a:endParaRPr>
        </a:p>
      </dgm:t>
    </dgm:pt>
    <dgm:pt modelId="{D6D3C588-C473-4891-BC6C-9C8F14A8FF02}" type="parTrans" cxnId="{9882FC0D-38A9-4CFB-B316-4260E45FBFE3}">
      <dgm:prSet/>
      <dgm:spPr/>
      <dgm:t>
        <a:bodyPr/>
        <a:lstStyle/>
        <a:p>
          <a:endParaRPr lang="en-US"/>
        </a:p>
      </dgm:t>
    </dgm:pt>
    <dgm:pt modelId="{179E6439-DDBF-4983-9B1D-C2FB48B97367}" type="sibTrans" cxnId="{9882FC0D-38A9-4CFB-B316-4260E45FBFE3}">
      <dgm:prSet/>
      <dgm:spPr/>
      <dgm:t>
        <a:bodyPr/>
        <a:lstStyle/>
        <a:p>
          <a:endParaRPr lang="en-US"/>
        </a:p>
      </dgm:t>
    </dgm:pt>
    <dgm:pt modelId="{39DF262F-D129-4C1D-82AF-14DCAA82024A}">
      <dgm:prSet phldrT="[Text]" custT="1"/>
      <dgm:spPr/>
      <dgm:t>
        <a:bodyPr/>
        <a:lstStyle/>
        <a:p>
          <a:r>
            <a:rPr lang="hr-HR" sz="2000" b="1" dirty="0" smtClean="0"/>
            <a:t>2013.</a:t>
          </a:r>
          <a:endParaRPr lang="en-US" sz="2000" b="1" dirty="0"/>
        </a:p>
      </dgm:t>
    </dgm:pt>
    <dgm:pt modelId="{FBD974D3-DD8B-4100-B0B0-FB5B937895C1}" type="parTrans" cxnId="{A76EC334-4119-492D-A502-E86962BC0568}">
      <dgm:prSet/>
      <dgm:spPr/>
      <dgm:t>
        <a:bodyPr/>
        <a:lstStyle/>
        <a:p>
          <a:endParaRPr lang="en-US"/>
        </a:p>
      </dgm:t>
    </dgm:pt>
    <dgm:pt modelId="{2DC8A76F-0427-41FD-9741-946B43A21541}" type="sibTrans" cxnId="{A76EC334-4119-492D-A502-E86962BC0568}">
      <dgm:prSet/>
      <dgm:spPr/>
      <dgm:t>
        <a:bodyPr/>
        <a:lstStyle/>
        <a:p>
          <a:endParaRPr lang="en-US"/>
        </a:p>
      </dgm:t>
    </dgm:pt>
    <dgm:pt modelId="{8C3B43CC-E44C-46DA-A2D1-E751335B9723}">
      <dgm:prSet phldrT="[Text]" custT="1"/>
      <dgm:spPr/>
      <dgm:t>
        <a:bodyPr/>
        <a:lstStyle/>
        <a:p>
          <a:r>
            <a:rPr lang="hr-HR" sz="2000" b="0" dirty="0" smtClean="0">
              <a:latin typeface="+mn-lt"/>
            </a:rPr>
            <a:t>Varšava, Poljska</a:t>
          </a:r>
          <a:endParaRPr lang="en-US" sz="2000" b="0" dirty="0">
            <a:latin typeface="+mn-lt"/>
          </a:endParaRPr>
        </a:p>
      </dgm:t>
    </dgm:pt>
    <dgm:pt modelId="{350EF195-E0EC-4A48-860F-3CB9719B04EB}" type="parTrans" cxnId="{D56AECB1-6FD3-4DCA-B928-334FD008EF54}">
      <dgm:prSet/>
      <dgm:spPr/>
      <dgm:t>
        <a:bodyPr/>
        <a:lstStyle/>
        <a:p>
          <a:endParaRPr lang="en-US"/>
        </a:p>
      </dgm:t>
    </dgm:pt>
    <dgm:pt modelId="{8D741BD0-C71A-4501-A209-414A3B55B1DD}" type="sibTrans" cxnId="{D56AECB1-6FD3-4DCA-B928-334FD008EF54}">
      <dgm:prSet/>
      <dgm:spPr/>
      <dgm:t>
        <a:bodyPr/>
        <a:lstStyle/>
        <a:p>
          <a:endParaRPr lang="en-US"/>
        </a:p>
      </dgm:t>
    </dgm:pt>
    <dgm:pt modelId="{4BA9EAF6-01EA-4193-BB87-763E68820D7F}">
      <dgm:prSet phldrT="[Text]" custT="1"/>
      <dgm:spPr/>
      <dgm:t>
        <a:bodyPr/>
        <a:lstStyle/>
        <a:p>
          <a:r>
            <a:rPr lang="hr-HR" sz="2000" b="1" dirty="0" smtClean="0"/>
            <a:t>2014.</a:t>
          </a:r>
          <a:endParaRPr lang="en-US" sz="2000" b="1" dirty="0"/>
        </a:p>
      </dgm:t>
    </dgm:pt>
    <dgm:pt modelId="{E7A8BC8D-885C-4596-91DB-02CC44835925}" type="parTrans" cxnId="{FE86657D-A69E-4B7A-B356-25D0E59E1540}">
      <dgm:prSet/>
      <dgm:spPr/>
      <dgm:t>
        <a:bodyPr/>
        <a:lstStyle/>
        <a:p>
          <a:endParaRPr lang="en-US"/>
        </a:p>
      </dgm:t>
    </dgm:pt>
    <dgm:pt modelId="{8DFB49AF-EE0D-48CF-B646-21BBF13430C8}" type="sibTrans" cxnId="{FE86657D-A69E-4B7A-B356-25D0E59E1540}">
      <dgm:prSet/>
      <dgm:spPr/>
      <dgm:t>
        <a:bodyPr/>
        <a:lstStyle/>
        <a:p>
          <a:endParaRPr lang="en-US"/>
        </a:p>
      </dgm:t>
    </dgm:pt>
    <dgm:pt modelId="{89145F94-F330-40AE-B1C3-3E43D96B685D}">
      <dgm:prSet phldrT="[Text]" custT="1"/>
      <dgm:spPr/>
      <dgm:t>
        <a:bodyPr/>
        <a:lstStyle/>
        <a:p>
          <a:r>
            <a:rPr lang="hr-HR" sz="2000" dirty="0" smtClean="0">
              <a:latin typeface="+mn-lt"/>
            </a:rPr>
            <a:t>Zagreb</a:t>
          </a:r>
          <a:endParaRPr lang="en-US" sz="2000" dirty="0">
            <a:latin typeface="+mn-lt"/>
          </a:endParaRPr>
        </a:p>
      </dgm:t>
    </dgm:pt>
    <dgm:pt modelId="{78195628-7BE7-4B64-944B-6E20141ECA63}" type="parTrans" cxnId="{DA8A2933-0722-445D-98D1-F04BE3C8781D}">
      <dgm:prSet/>
      <dgm:spPr/>
      <dgm:t>
        <a:bodyPr/>
        <a:lstStyle/>
        <a:p>
          <a:endParaRPr lang="en-US"/>
        </a:p>
      </dgm:t>
    </dgm:pt>
    <dgm:pt modelId="{8ED7E273-EAD0-4699-8766-57F4EFC99C22}" type="sibTrans" cxnId="{DA8A2933-0722-445D-98D1-F04BE3C8781D}">
      <dgm:prSet/>
      <dgm:spPr/>
      <dgm:t>
        <a:bodyPr/>
        <a:lstStyle/>
        <a:p>
          <a:endParaRPr lang="en-US"/>
        </a:p>
      </dgm:t>
    </dgm:pt>
    <dgm:pt modelId="{6E71AA09-C89C-482F-9379-B979807004CD}">
      <dgm:prSet phldrT="[Text]"/>
      <dgm:spPr/>
      <dgm:t>
        <a:bodyPr/>
        <a:lstStyle/>
        <a:p>
          <a:r>
            <a:rPr lang="hr-HR" b="1" dirty="0" smtClean="0"/>
            <a:t>2015.</a:t>
          </a:r>
          <a:endParaRPr lang="en-US" b="1" dirty="0"/>
        </a:p>
      </dgm:t>
    </dgm:pt>
    <dgm:pt modelId="{B862B626-0444-4ACA-A1A3-E5C41BA2652E}" type="parTrans" cxnId="{94588FB2-CFD4-4F4B-85C8-BEEDC285A590}">
      <dgm:prSet/>
      <dgm:spPr/>
      <dgm:t>
        <a:bodyPr/>
        <a:lstStyle/>
        <a:p>
          <a:endParaRPr lang="hr-HR"/>
        </a:p>
      </dgm:t>
    </dgm:pt>
    <dgm:pt modelId="{C78A0589-42E7-459C-9B30-E7BA276AAB70}" type="sibTrans" cxnId="{94588FB2-CFD4-4F4B-85C8-BEEDC285A590}">
      <dgm:prSet/>
      <dgm:spPr/>
      <dgm:t>
        <a:bodyPr/>
        <a:lstStyle/>
        <a:p>
          <a:endParaRPr lang="hr-HR"/>
        </a:p>
      </dgm:t>
    </dgm:pt>
    <dgm:pt modelId="{34B164DB-7A88-4E7B-9200-9244F478F186}">
      <dgm:prSet phldrT="[Text]" custT="1"/>
      <dgm:spPr/>
      <dgm:t>
        <a:bodyPr/>
        <a:lstStyle/>
        <a:p>
          <a:r>
            <a:rPr lang="hr-HR" sz="2000" dirty="0" err="1" smtClean="0">
              <a:latin typeface="+mn-lt"/>
            </a:rPr>
            <a:t>Retz</a:t>
          </a:r>
          <a:r>
            <a:rPr lang="hr-HR" sz="2000" dirty="0" smtClean="0">
              <a:latin typeface="+mn-lt"/>
            </a:rPr>
            <a:t>,</a:t>
          </a:r>
        </a:p>
        <a:p>
          <a:r>
            <a:rPr lang="hr-HR" sz="2000" dirty="0" smtClean="0">
              <a:latin typeface="+mn-lt"/>
            </a:rPr>
            <a:t>Austrija</a:t>
          </a:r>
          <a:endParaRPr lang="en-US" sz="2000" dirty="0">
            <a:latin typeface="+mn-lt"/>
          </a:endParaRPr>
        </a:p>
      </dgm:t>
    </dgm:pt>
    <dgm:pt modelId="{69AF112B-FAE1-4597-8DD0-305FA2118A23}" type="parTrans" cxnId="{8250467D-44E1-49AE-B14F-E0D090B6757D}">
      <dgm:prSet/>
      <dgm:spPr/>
      <dgm:t>
        <a:bodyPr/>
        <a:lstStyle/>
        <a:p>
          <a:endParaRPr lang="hr-HR"/>
        </a:p>
      </dgm:t>
    </dgm:pt>
    <dgm:pt modelId="{3833F343-78E1-4DF4-8491-0A9B21E2B2AF}" type="sibTrans" cxnId="{8250467D-44E1-49AE-B14F-E0D090B6757D}">
      <dgm:prSet/>
      <dgm:spPr/>
      <dgm:t>
        <a:bodyPr/>
        <a:lstStyle/>
        <a:p>
          <a:endParaRPr lang="hr-HR"/>
        </a:p>
      </dgm:t>
    </dgm:pt>
    <dgm:pt modelId="{85238BCF-A8FE-4F8B-BA89-EBD611E7EC31}" type="pres">
      <dgm:prSet presAssocID="{548889C9-024E-4D4A-9D04-408056F0B58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95BD61-F9EB-4216-B77D-80FBD58A3A1E}" type="pres">
      <dgm:prSet presAssocID="{21F56465-3D11-4234-9B6E-A39A1D2AB208}" presName="posSpace" presStyleCnt="0"/>
      <dgm:spPr/>
      <dgm:t>
        <a:bodyPr/>
        <a:lstStyle/>
        <a:p>
          <a:endParaRPr lang="en-US"/>
        </a:p>
      </dgm:t>
    </dgm:pt>
    <dgm:pt modelId="{8344D1FE-A667-4C5B-A837-1F68C2A3D420}" type="pres">
      <dgm:prSet presAssocID="{21F56465-3D11-4234-9B6E-A39A1D2AB208}" presName="vertFlow" presStyleCnt="0"/>
      <dgm:spPr/>
      <dgm:t>
        <a:bodyPr/>
        <a:lstStyle/>
        <a:p>
          <a:endParaRPr lang="en-US"/>
        </a:p>
      </dgm:t>
    </dgm:pt>
    <dgm:pt modelId="{3F9C8CF9-826D-4CFF-92A9-C871E0C1398F}" type="pres">
      <dgm:prSet presAssocID="{21F56465-3D11-4234-9B6E-A39A1D2AB208}" presName="topSpace" presStyleCnt="0"/>
      <dgm:spPr/>
      <dgm:t>
        <a:bodyPr/>
        <a:lstStyle/>
        <a:p>
          <a:endParaRPr lang="en-US"/>
        </a:p>
      </dgm:t>
    </dgm:pt>
    <dgm:pt modelId="{A0EE7E10-1A61-43CC-92BD-4B8A8D524930}" type="pres">
      <dgm:prSet presAssocID="{21F56465-3D11-4234-9B6E-A39A1D2AB208}" presName="firstComp" presStyleCnt="0"/>
      <dgm:spPr/>
      <dgm:t>
        <a:bodyPr/>
        <a:lstStyle/>
        <a:p>
          <a:endParaRPr lang="en-US"/>
        </a:p>
      </dgm:t>
    </dgm:pt>
    <dgm:pt modelId="{B7EE87AA-485F-42F8-A8DA-C64B553D2295}" type="pres">
      <dgm:prSet presAssocID="{21F56465-3D11-4234-9B6E-A39A1D2AB208}" presName="firstChild" presStyleLbl="bgAccFollowNode1" presStyleIdx="0" presStyleCnt="4" custLinFactNeighborX="3591" custLinFactNeighborY="-15057"/>
      <dgm:spPr/>
      <dgm:t>
        <a:bodyPr/>
        <a:lstStyle/>
        <a:p>
          <a:endParaRPr lang="en-US"/>
        </a:p>
      </dgm:t>
    </dgm:pt>
    <dgm:pt modelId="{997595B6-210B-4308-A1F4-2336DAED55D5}" type="pres">
      <dgm:prSet presAssocID="{21F56465-3D11-4234-9B6E-A39A1D2AB208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57CE2-E6F0-4A6A-A59C-E032B5B12900}" type="pres">
      <dgm:prSet presAssocID="{21F56465-3D11-4234-9B6E-A39A1D2AB208}" presName="negSpace" presStyleCnt="0"/>
      <dgm:spPr/>
      <dgm:t>
        <a:bodyPr/>
        <a:lstStyle/>
        <a:p>
          <a:endParaRPr lang="en-US"/>
        </a:p>
      </dgm:t>
    </dgm:pt>
    <dgm:pt modelId="{6AF68A6E-0F70-4F8E-A7C5-9DFE48897A2A}" type="pres">
      <dgm:prSet presAssocID="{21F56465-3D11-4234-9B6E-A39A1D2AB208}" presName="circle" presStyleLbl="node1" presStyleIdx="0" presStyleCnt="4" custLinFactNeighborX="4186" custLinFactNeighborY="-2896"/>
      <dgm:spPr/>
      <dgm:t>
        <a:bodyPr/>
        <a:lstStyle/>
        <a:p>
          <a:endParaRPr lang="en-US"/>
        </a:p>
      </dgm:t>
    </dgm:pt>
    <dgm:pt modelId="{0B69DD99-FCAC-4B1C-A2EC-318979EF0700}" type="pres">
      <dgm:prSet presAssocID="{E26C2CEA-3D4A-4809-8C2D-1EA472BB98E0}" presName="transSpace" presStyleCnt="0"/>
      <dgm:spPr/>
      <dgm:t>
        <a:bodyPr/>
        <a:lstStyle/>
        <a:p>
          <a:endParaRPr lang="en-US"/>
        </a:p>
      </dgm:t>
    </dgm:pt>
    <dgm:pt modelId="{43D47F04-2727-4A02-A1E1-F832B196DC90}" type="pres">
      <dgm:prSet presAssocID="{39DF262F-D129-4C1D-82AF-14DCAA82024A}" presName="posSpace" presStyleCnt="0"/>
      <dgm:spPr/>
      <dgm:t>
        <a:bodyPr/>
        <a:lstStyle/>
        <a:p>
          <a:endParaRPr lang="en-US"/>
        </a:p>
      </dgm:t>
    </dgm:pt>
    <dgm:pt modelId="{4CAA26C4-F0DA-47CD-85B9-233095821C86}" type="pres">
      <dgm:prSet presAssocID="{39DF262F-D129-4C1D-82AF-14DCAA82024A}" presName="vertFlow" presStyleCnt="0"/>
      <dgm:spPr/>
      <dgm:t>
        <a:bodyPr/>
        <a:lstStyle/>
        <a:p>
          <a:endParaRPr lang="en-US"/>
        </a:p>
      </dgm:t>
    </dgm:pt>
    <dgm:pt modelId="{64FCD45F-05C0-487B-815B-68CC9C39B38D}" type="pres">
      <dgm:prSet presAssocID="{39DF262F-D129-4C1D-82AF-14DCAA82024A}" presName="topSpace" presStyleCnt="0"/>
      <dgm:spPr/>
      <dgm:t>
        <a:bodyPr/>
        <a:lstStyle/>
        <a:p>
          <a:endParaRPr lang="en-US"/>
        </a:p>
      </dgm:t>
    </dgm:pt>
    <dgm:pt modelId="{96B01D20-8F5A-439A-AC76-EC420D9E3DDC}" type="pres">
      <dgm:prSet presAssocID="{39DF262F-D129-4C1D-82AF-14DCAA82024A}" presName="firstComp" presStyleCnt="0"/>
      <dgm:spPr/>
      <dgm:t>
        <a:bodyPr/>
        <a:lstStyle/>
        <a:p>
          <a:endParaRPr lang="en-US"/>
        </a:p>
      </dgm:t>
    </dgm:pt>
    <dgm:pt modelId="{E0951266-53B1-484B-8AF9-9B9C83B46DA2}" type="pres">
      <dgm:prSet presAssocID="{39DF262F-D129-4C1D-82AF-14DCAA82024A}" presName="firstChild" presStyleLbl="bgAccFollowNode1" presStyleIdx="1" presStyleCnt="4" custLinFactNeighborX="1790" custLinFactNeighborY="-14355"/>
      <dgm:spPr/>
      <dgm:t>
        <a:bodyPr/>
        <a:lstStyle/>
        <a:p>
          <a:endParaRPr lang="en-US"/>
        </a:p>
      </dgm:t>
    </dgm:pt>
    <dgm:pt modelId="{D16C402D-0000-4CD1-BAB7-4F9DF59D9593}" type="pres">
      <dgm:prSet presAssocID="{39DF262F-D129-4C1D-82AF-14DCAA82024A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52CE1-1578-4FCC-905B-70001A6D4E8A}" type="pres">
      <dgm:prSet presAssocID="{39DF262F-D129-4C1D-82AF-14DCAA82024A}" presName="negSpace" presStyleCnt="0"/>
      <dgm:spPr/>
      <dgm:t>
        <a:bodyPr/>
        <a:lstStyle/>
        <a:p>
          <a:endParaRPr lang="en-US"/>
        </a:p>
      </dgm:t>
    </dgm:pt>
    <dgm:pt modelId="{B0275B8F-2FAD-4989-8EC1-4DD67FD831E2}" type="pres">
      <dgm:prSet presAssocID="{39DF262F-D129-4C1D-82AF-14DCAA82024A}" presName="circle" presStyleLbl="node1" presStyleIdx="1" presStyleCnt="4"/>
      <dgm:spPr/>
      <dgm:t>
        <a:bodyPr/>
        <a:lstStyle/>
        <a:p>
          <a:endParaRPr lang="en-US"/>
        </a:p>
      </dgm:t>
    </dgm:pt>
    <dgm:pt modelId="{CE9C4B9E-6ADC-4A89-9370-03E6465823BD}" type="pres">
      <dgm:prSet presAssocID="{2DC8A76F-0427-41FD-9741-946B43A21541}" presName="transSpace" presStyleCnt="0"/>
      <dgm:spPr/>
      <dgm:t>
        <a:bodyPr/>
        <a:lstStyle/>
        <a:p>
          <a:endParaRPr lang="en-US"/>
        </a:p>
      </dgm:t>
    </dgm:pt>
    <dgm:pt modelId="{9F435C02-4526-43E0-AE94-F59EA02A3937}" type="pres">
      <dgm:prSet presAssocID="{4BA9EAF6-01EA-4193-BB87-763E68820D7F}" presName="posSpace" presStyleCnt="0"/>
      <dgm:spPr/>
      <dgm:t>
        <a:bodyPr/>
        <a:lstStyle/>
        <a:p>
          <a:endParaRPr lang="en-US"/>
        </a:p>
      </dgm:t>
    </dgm:pt>
    <dgm:pt modelId="{0C5B10F8-3F1E-4A2E-8418-9FEF57D6D6F6}" type="pres">
      <dgm:prSet presAssocID="{4BA9EAF6-01EA-4193-BB87-763E68820D7F}" presName="vertFlow" presStyleCnt="0"/>
      <dgm:spPr/>
      <dgm:t>
        <a:bodyPr/>
        <a:lstStyle/>
        <a:p>
          <a:endParaRPr lang="en-US"/>
        </a:p>
      </dgm:t>
    </dgm:pt>
    <dgm:pt modelId="{F583C4A9-588C-44EA-B5E0-95EF54590448}" type="pres">
      <dgm:prSet presAssocID="{4BA9EAF6-01EA-4193-BB87-763E68820D7F}" presName="topSpace" presStyleCnt="0"/>
      <dgm:spPr/>
      <dgm:t>
        <a:bodyPr/>
        <a:lstStyle/>
        <a:p>
          <a:endParaRPr lang="en-US"/>
        </a:p>
      </dgm:t>
    </dgm:pt>
    <dgm:pt modelId="{58BA47C5-E879-488F-BF52-D7B96600EE28}" type="pres">
      <dgm:prSet presAssocID="{4BA9EAF6-01EA-4193-BB87-763E68820D7F}" presName="firstComp" presStyleCnt="0"/>
      <dgm:spPr/>
      <dgm:t>
        <a:bodyPr/>
        <a:lstStyle/>
        <a:p>
          <a:endParaRPr lang="en-US"/>
        </a:p>
      </dgm:t>
    </dgm:pt>
    <dgm:pt modelId="{F03B8294-6C73-4F62-BC7B-3ECF055302A6}" type="pres">
      <dgm:prSet presAssocID="{4BA9EAF6-01EA-4193-BB87-763E68820D7F}" presName="firstChild" presStyleLbl="bgAccFollowNode1" presStyleIdx="2" presStyleCnt="4" custLinFactNeighborX="4217" custLinFactNeighborY="-15057"/>
      <dgm:spPr/>
      <dgm:t>
        <a:bodyPr/>
        <a:lstStyle/>
        <a:p>
          <a:endParaRPr lang="en-US"/>
        </a:p>
      </dgm:t>
    </dgm:pt>
    <dgm:pt modelId="{F95DC860-6221-4C83-8473-BA24AED8EE7A}" type="pres">
      <dgm:prSet presAssocID="{4BA9EAF6-01EA-4193-BB87-763E68820D7F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44443-A4A3-4659-83BE-50F92030538D}" type="pres">
      <dgm:prSet presAssocID="{4BA9EAF6-01EA-4193-BB87-763E68820D7F}" presName="negSpace" presStyleCnt="0"/>
      <dgm:spPr/>
      <dgm:t>
        <a:bodyPr/>
        <a:lstStyle/>
        <a:p>
          <a:endParaRPr lang="en-US"/>
        </a:p>
      </dgm:t>
    </dgm:pt>
    <dgm:pt modelId="{46D3FEBC-BA18-41AE-9027-23605091ABAB}" type="pres">
      <dgm:prSet presAssocID="{4BA9EAF6-01EA-4193-BB87-763E68820D7F}" presName="circle" presStyleLbl="node1" presStyleIdx="2" presStyleCnt="4" custLinFactNeighborX="116" custLinFactNeighborY="2045"/>
      <dgm:spPr/>
      <dgm:t>
        <a:bodyPr/>
        <a:lstStyle/>
        <a:p>
          <a:endParaRPr lang="en-US"/>
        </a:p>
      </dgm:t>
    </dgm:pt>
    <dgm:pt modelId="{E5F12772-77AD-4207-841D-2339B1F2F9C9}" type="pres">
      <dgm:prSet presAssocID="{8DFB49AF-EE0D-48CF-B646-21BBF13430C8}" presName="transSpace" presStyleCnt="0"/>
      <dgm:spPr/>
      <dgm:t>
        <a:bodyPr/>
        <a:lstStyle/>
        <a:p>
          <a:endParaRPr lang="hr-HR"/>
        </a:p>
      </dgm:t>
    </dgm:pt>
    <dgm:pt modelId="{8995FFA6-2031-4345-A354-00992CFF3F13}" type="pres">
      <dgm:prSet presAssocID="{6E71AA09-C89C-482F-9379-B979807004CD}" presName="posSpace" presStyleCnt="0"/>
      <dgm:spPr/>
      <dgm:t>
        <a:bodyPr/>
        <a:lstStyle/>
        <a:p>
          <a:endParaRPr lang="hr-HR"/>
        </a:p>
      </dgm:t>
    </dgm:pt>
    <dgm:pt modelId="{055CCBF7-E8EB-4B31-904D-3EB8CDE84235}" type="pres">
      <dgm:prSet presAssocID="{6E71AA09-C89C-482F-9379-B979807004CD}" presName="vertFlow" presStyleCnt="0"/>
      <dgm:spPr/>
      <dgm:t>
        <a:bodyPr/>
        <a:lstStyle/>
        <a:p>
          <a:endParaRPr lang="hr-HR"/>
        </a:p>
      </dgm:t>
    </dgm:pt>
    <dgm:pt modelId="{87DBBFC0-011B-4CCD-8C4E-2D06DCBA2CD0}" type="pres">
      <dgm:prSet presAssocID="{6E71AA09-C89C-482F-9379-B979807004CD}" presName="topSpace" presStyleCnt="0"/>
      <dgm:spPr/>
      <dgm:t>
        <a:bodyPr/>
        <a:lstStyle/>
        <a:p>
          <a:endParaRPr lang="hr-HR"/>
        </a:p>
      </dgm:t>
    </dgm:pt>
    <dgm:pt modelId="{F855A15C-433B-4B01-9E83-E0D1B8CD3F85}" type="pres">
      <dgm:prSet presAssocID="{6E71AA09-C89C-482F-9379-B979807004CD}" presName="firstComp" presStyleCnt="0"/>
      <dgm:spPr/>
      <dgm:t>
        <a:bodyPr/>
        <a:lstStyle/>
        <a:p>
          <a:endParaRPr lang="hr-HR"/>
        </a:p>
      </dgm:t>
    </dgm:pt>
    <dgm:pt modelId="{A2D175EF-7F17-4764-91CC-7B96065B6F01}" type="pres">
      <dgm:prSet presAssocID="{6E71AA09-C89C-482F-9379-B979807004CD}" presName="firstChild" presStyleLbl="bgAccFollowNode1" presStyleIdx="3" presStyleCnt="4" custLinFactNeighborX="4217" custLinFactNeighborY="-15057"/>
      <dgm:spPr/>
      <dgm:t>
        <a:bodyPr/>
        <a:lstStyle/>
        <a:p>
          <a:endParaRPr lang="hr-HR"/>
        </a:p>
      </dgm:t>
    </dgm:pt>
    <dgm:pt modelId="{ABFD235C-DBC1-4C06-8D0A-0EAD4226FB60}" type="pres">
      <dgm:prSet presAssocID="{6E71AA09-C89C-482F-9379-B979807004CD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977F89-93D6-42FD-8985-687EB2EB578B}" type="pres">
      <dgm:prSet presAssocID="{6E71AA09-C89C-482F-9379-B979807004CD}" presName="negSpace" presStyleCnt="0"/>
      <dgm:spPr/>
      <dgm:t>
        <a:bodyPr/>
        <a:lstStyle/>
        <a:p>
          <a:endParaRPr lang="hr-HR"/>
        </a:p>
      </dgm:t>
    </dgm:pt>
    <dgm:pt modelId="{95074DBC-5FE1-4D17-8ABF-BBA451C9365A}" type="pres">
      <dgm:prSet presAssocID="{6E71AA09-C89C-482F-9379-B979807004CD}" presName="circle" presStyleLbl="node1" presStyleIdx="3" presStyleCnt="4" custLinFactNeighborX="116" custLinFactNeighborY="2045"/>
      <dgm:spPr/>
      <dgm:t>
        <a:bodyPr/>
        <a:lstStyle/>
        <a:p>
          <a:endParaRPr lang="hr-HR"/>
        </a:p>
      </dgm:t>
    </dgm:pt>
  </dgm:ptLst>
  <dgm:cxnLst>
    <dgm:cxn modelId="{D56AECB1-6FD3-4DCA-B928-334FD008EF54}" srcId="{39DF262F-D129-4C1D-82AF-14DCAA82024A}" destId="{8C3B43CC-E44C-46DA-A2D1-E751335B9723}" srcOrd="0" destOrd="0" parTransId="{350EF195-E0EC-4A48-860F-3CB9719B04EB}" sibTransId="{8D741BD0-C71A-4501-A209-414A3B55B1DD}"/>
    <dgm:cxn modelId="{7728BC98-82A6-4BB3-808B-C53CF2901C71}" type="presOf" srcId="{6E71AA09-C89C-482F-9379-B979807004CD}" destId="{95074DBC-5FE1-4D17-8ABF-BBA451C9365A}" srcOrd="0" destOrd="0" presId="urn:microsoft.com/office/officeart/2005/8/layout/hList9"/>
    <dgm:cxn modelId="{CFF8AA12-7E82-45DE-BBCB-F25FB825EABC}" type="presOf" srcId="{89145F94-F330-40AE-B1C3-3E43D96B685D}" destId="{F03B8294-6C73-4F62-BC7B-3ECF055302A6}" srcOrd="0" destOrd="0" presId="urn:microsoft.com/office/officeart/2005/8/layout/hList9"/>
    <dgm:cxn modelId="{7E3186DC-83FF-440C-B873-BCFC76CC9A12}" type="presOf" srcId="{39DF262F-D129-4C1D-82AF-14DCAA82024A}" destId="{B0275B8F-2FAD-4989-8EC1-4DD67FD831E2}" srcOrd="0" destOrd="0" presId="urn:microsoft.com/office/officeart/2005/8/layout/hList9"/>
    <dgm:cxn modelId="{00E870FD-F0C9-47D4-8CC3-B8377A454DB3}" type="presOf" srcId="{89145F94-F330-40AE-B1C3-3E43D96B685D}" destId="{F95DC860-6221-4C83-8473-BA24AED8EE7A}" srcOrd="1" destOrd="0" presId="urn:microsoft.com/office/officeart/2005/8/layout/hList9"/>
    <dgm:cxn modelId="{9882FC0D-38A9-4CFB-B316-4260E45FBFE3}" srcId="{21F56465-3D11-4234-9B6E-A39A1D2AB208}" destId="{6180185F-7CD6-4A0B-84C2-FBE7D7C7153E}" srcOrd="0" destOrd="0" parTransId="{D6D3C588-C473-4891-BC6C-9C8F14A8FF02}" sibTransId="{179E6439-DDBF-4983-9B1D-C2FB48B97367}"/>
    <dgm:cxn modelId="{A1C82DCE-8DB3-4AFB-8A34-17C123D9D24F}" type="presOf" srcId="{6180185F-7CD6-4A0B-84C2-FBE7D7C7153E}" destId="{B7EE87AA-485F-42F8-A8DA-C64B553D2295}" srcOrd="0" destOrd="0" presId="urn:microsoft.com/office/officeart/2005/8/layout/hList9"/>
    <dgm:cxn modelId="{F572A7CD-D885-4150-A3BA-07150DD0C106}" type="presOf" srcId="{21F56465-3D11-4234-9B6E-A39A1D2AB208}" destId="{6AF68A6E-0F70-4F8E-A7C5-9DFE48897A2A}" srcOrd="0" destOrd="0" presId="urn:microsoft.com/office/officeart/2005/8/layout/hList9"/>
    <dgm:cxn modelId="{8250467D-44E1-49AE-B14F-E0D090B6757D}" srcId="{6E71AA09-C89C-482F-9379-B979807004CD}" destId="{34B164DB-7A88-4E7B-9200-9244F478F186}" srcOrd="0" destOrd="0" parTransId="{69AF112B-FAE1-4597-8DD0-305FA2118A23}" sibTransId="{3833F343-78E1-4DF4-8491-0A9B21E2B2AF}"/>
    <dgm:cxn modelId="{9C66AD27-D370-4C7B-AC52-65CDFDB6B0F6}" srcId="{548889C9-024E-4D4A-9D04-408056F0B580}" destId="{21F56465-3D11-4234-9B6E-A39A1D2AB208}" srcOrd="0" destOrd="0" parTransId="{C58D252E-3D67-48FB-8DA4-60CC310DDE78}" sibTransId="{E26C2CEA-3D4A-4809-8C2D-1EA472BB98E0}"/>
    <dgm:cxn modelId="{2D43F88F-7464-4662-A645-7C155305ABE9}" type="presOf" srcId="{6180185F-7CD6-4A0B-84C2-FBE7D7C7153E}" destId="{997595B6-210B-4308-A1F4-2336DAED55D5}" srcOrd="1" destOrd="0" presId="urn:microsoft.com/office/officeart/2005/8/layout/hList9"/>
    <dgm:cxn modelId="{F3801290-12D2-4253-8501-75D63F9AF943}" type="presOf" srcId="{8C3B43CC-E44C-46DA-A2D1-E751335B9723}" destId="{E0951266-53B1-484B-8AF9-9B9C83B46DA2}" srcOrd="0" destOrd="0" presId="urn:microsoft.com/office/officeart/2005/8/layout/hList9"/>
    <dgm:cxn modelId="{FE86657D-A69E-4B7A-B356-25D0E59E1540}" srcId="{548889C9-024E-4D4A-9D04-408056F0B580}" destId="{4BA9EAF6-01EA-4193-BB87-763E68820D7F}" srcOrd="2" destOrd="0" parTransId="{E7A8BC8D-885C-4596-91DB-02CC44835925}" sibTransId="{8DFB49AF-EE0D-48CF-B646-21BBF13430C8}"/>
    <dgm:cxn modelId="{656B0909-AF1F-432C-86D6-58B82DD3EFF4}" type="presOf" srcId="{8C3B43CC-E44C-46DA-A2D1-E751335B9723}" destId="{D16C402D-0000-4CD1-BAB7-4F9DF59D9593}" srcOrd="1" destOrd="0" presId="urn:microsoft.com/office/officeart/2005/8/layout/hList9"/>
    <dgm:cxn modelId="{D9E6C866-2F11-4E56-A9BA-61B32FBDFCA4}" type="presOf" srcId="{4BA9EAF6-01EA-4193-BB87-763E68820D7F}" destId="{46D3FEBC-BA18-41AE-9027-23605091ABAB}" srcOrd="0" destOrd="0" presId="urn:microsoft.com/office/officeart/2005/8/layout/hList9"/>
    <dgm:cxn modelId="{C8BA37C3-8B2E-4EE2-9842-729859EE893F}" type="presOf" srcId="{34B164DB-7A88-4E7B-9200-9244F478F186}" destId="{ABFD235C-DBC1-4C06-8D0A-0EAD4226FB60}" srcOrd="1" destOrd="0" presId="urn:microsoft.com/office/officeart/2005/8/layout/hList9"/>
    <dgm:cxn modelId="{DA8A2933-0722-445D-98D1-F04BE3C8781D}" srcId="{4BA9EAF6-01EA-4193-BB87-763E68820D7F}" destId="{89145F94-F330-40AE-B1C3-3E43D96B685D}" srcOrd="0" destOrd="0" parTransId="{78195628-7BE7-4B64-944B-6E20141ECA63}" sibTransId="{8ED7E273-EAD0-4699-8766-57F4EFC99C22}"/>
    <dgm:cxn modelId="{0007CDDD-B1B4-4F1A-947D-BA103667FEB8}" type="presOf" srcId="{548889C9-024E-4D4A-9D04-408056F0B580}" destId="{85238BCF-A8FE-4F8B-BA89-EBD611E7EC31}" srcOrd="0" destOrd="0" presId="urn:microsoft.com/office/officeart/2005/8/layout/hList9"/>
    <dgm:cxn modelId="{A3E23446-3E2F-41D8-A70C-9696AD60FE2F}" type="presOf" srcId="{34B164DB-7A88-4E7B-9200-9244F478F186}" destId="{A2D175EF-7F17-4764-91CC-7B96065B6F01}" srcOrd="0" destOrd="0" presId="urn:microsoft.com/office/officeart/2005/8/layout/hList9"/>
    <dgm:cxn modelId="{A76EC334-4119-492D-A502-E86962BC0568}" srcId="{548889C9-024E-4D4A-9D04-408056F0B580}" destId="{39DF262F-D129-4C1D-82AF-14DCAA82024A}" srcOrd="1" destOrd="0" parTransId="{FBD974D3-DD8B-4100-B0B0-FB5B937895C1}" sibTransId="{2DC8A76F-0427-41FD-9741-946B43A21541}"/>
    <dgm:cxn modelId="{94588FB2-CFD4-4F4B-85C8-BEEDC285A590}" srcId="{548889C9-024E-4D4A-9D04-408056F0B580}" destId="{6E71AA09-C89C-482F-9379-B979807004CD}" srcOrd="3" destOrd="0" parTransId="{B862B626-0444-4ACA-A1A3-E5C41BA2652E}" sibTransId="{C78A0589-42E7-459C-9B30-E7BA276AAB70}"/>
    <dgm:cxn modelId="{4BD28EA1-B49B-4BC0-8CFA-8F63AA89AC64}" type="presParOf" srcId="{85238BCF-A8FE-4F8B-BA89-EBD611E7EC31}" destId="{0695BD61-F9EB-4216-B77D-80FBD58A3A1E}" srcOrd="0" destOrd="0" presId="urn:microsoft.com/office/officeart/2005/8/layout/hList9"/>
    <dgm:cxn modelId="{56F73295-DF69-41F2-8038-A2760E95B49D}" type="presParOf" srcId="{85238BCF-A8FE-4F8B-BA89-EBD611E7EC31}" destId="{8344D1FE-A667-4C5B-A837-1F68C2A3D420}" srcOrd="1" destOrd="0" presId="urn:microsoft.com/office/officeart/2005/8/layout/hList9"/>
    <dgm:cxn modelId="{0C3A4422-1493-40A9-9363-E6429439E229}" type="presParOf" srcId="{8344D1FE-A667-4C5B-A837-1F68C2A3D420}" destId="{3F9C8CF9-826D-4CFF-92A9-C871E0C1398F}" srcOrd="0" destOrd="0" presId="urn:microsoft.com/office/officeart/2005/8/layout/hList9"/>
    <dgm:cxn modelId="{6AD9F697-2E67-4BB9-B08E-3436B569464E}" type="presParOf" srcId="{8344D1FE-A667-4C5B-A837-1F68C2A3D420}" destId="{A0EE7E10-1A61-43CC-92BD-4B8A8D524930}" srcOrd="1" destOrd="0" presId="urn:microsoft.com/office/officeart/2005/8/layout/hList9"/>
    <dgm:cxn modelId="{AAC759B8-F563-4FD7-AC9C-B0E78DD108D1}" type="presParOf" srcId="{A0EE7E10-1A61-43CC-92BD-4B8A8D524930}" destId="{B7EE87AA-485F-42F8-A8DA-C64B553D2295}" srcOrd="0" destOrd="0" presId="urn:microsoft.com/office/officeart/2005/8/layout/hList9"/>
    <dgm:cxn modelId="{C85CC1D6-A751-4670-9F53-4B14C585AEF0}" type="presParOf" srcId="{A0EE7E10-1A61-43CC-92BD-4B8A8D524930}" destId="{997595B6-210B-4308-A1F4-2336DAED55D5}" srcOrd="1" destOrd="0" presId="urn:microsoft.com/office/officeart/2005/8/layout/hList9"/>
    <dgm:cxn modelId="{3D01B5D2-9C8F-4485-8037-AF7329471E57}" type="presParOf" srcId="{85238BCF-A8FE-4F8B-BA89-EBD611E7EC31}" destId="{B7557CE2-E6F0-4A6A-A59C-E032B5B12900}" srcOrd="2" destOrd="0" presId="urn:microsoft.com/office/officeart/2005/8/layout/hList9"/>
    <dgm:cxn modelId="{63E62A94-BC16-4FB9-B529-F9858D46D4AB}" type="presParOf" srcId="{85238BCF-A8FE-4F8B-BA89-EBD611E7EC31}" destId="{6AF68A6E-0F70-4F8E-A7C5-9DFE48897A2A}" srcOrd="3" destOrd="0" presId="urn:microsoft.com/office/officeart/2005/8/layout/hList9"/>
    <dgm:cxn modelId="{1A846451-4277-4D2E-944F-6CCB5DB30AAE}" type="presParOf" srcId="{85238BCF-A8FE-4F8B-BA89-EBD611E7EC31}" destId="{0B69DD99-FCAC-4B1C-A2EC-318979EF0700}" srcOrd="4" destOrd="0" presId="urn:microsoft.com/office/officeart/2005/8/layout/hList9"/>
    <dgm:cxn modelId="{762569BC-95BF-4FE4-AE33-7BCDE41404C4}" type="presParOf" srcId="{85238BCF-A8FE-4F8B-BA89-EBD611E7EC31}" destId="{43D47F04-2727-4A02-A1E1-F832B196DC90}" srcOrd="5" destOrd="0" presId="urn:microsoft.com/office/officeart/2005/8/layout/hList9"/>
    <dgm:cxn modelId="{10B92155-6D42-4DDE-A2BF-34D268C3C995}" type="presParOf" srcId="{85238BCF-A8FE-4F8B-BA89-EBD611E7EC31}" destId="{4CAA26C4-F0DA-47CD-85B9-233095821C86}" srcOrd="6" destOrd="0" presId="urn:microsoft.com/office/officeart/2005/8/layout/hList9"/>
    <dgm:cxn modelId="{0DAB63A2-036A-4654-A1D0-F07CB2D9A4ED}" type="presParOf" srcId="{4CAA26C4-F0DA-47CD-85B9-233095821C86}" destId="{64FCD45F-05C0-487B-815B-68CC9C39B38D}" srcOrd="0" destOrd="0" presId="urn:microsoft.com/office/officeart/2005/8/layout/hList9"/>
    <dgm:cxn modelId="{888008E5-4B77-4B6C-8095-CC78A9F1509B}" type="presParOf" srcId="{4CAA26C4-F0DA-47CD-85B9-233095821C86}" destId="{96B01D20-8F5A-439A-AC76-EC420D9E3DDC}" srcOrd="1" destOrd="0" presId="urn:microsoft.com/office/officeart/2005/8/layout/hList9"/>
    <dgm:cxn modelId="{C9F8AD3E-0D57-4EA0-953C-CE1579A4DF1C}" type="presParOf" srcId="{96B01D20-8F5A-439A-AC76-EC420D9E3DDC}" destId="{E0951266-53B1-484B-8AF9-9B9C83B46DA2}" srcOrd="0" destOrd="0" presId="urn:microsoft.com/office/officeart/2005/8/layout/hList9"/>
    <dgm:cxn modelId="{76C0ACC8-D578-4A23-9028-F1F0A034C1A8}" type="presParOf" srcId="{96B01D20-8F5A-439A-AC76-EC420D9E3DDC}" destId="{D16C402D-0000-4CD1-BAB7-4F9DF59D9593}" srcOrd="1" destOrd="0" presId="urn:microsoft.com/office/officeart/2005/8/layout/hList9"/>
    <dgm:cxn modelId="{B038614E-B020-430F-AA71-8D2144984A98}" type="presParOf" srcId="{85238BCF-A8FE-4F8B-BA89-EBD611E7EC31}" destId="{9D552CE1-1578-4FCC-905B-70001A6D4E8A}" srcOrd="7" destOrd="0" presId="urn:microsoft.com/office/officeart/2005/8/layout/hList9"/>
    <dgm:cxn modelId="{8D51159F-CFFF-4A52-A4E5-2BB770204975}" type="presParOf" srcId="{85238BCF-A8FE-4F8B-BA89-EBD611E7EC31}" destId="{B0275B8F-2FAD-4989-8EC1-4DD67FD831E2}" srcOrd="8" destOrd="0" presId="urn:microsoft.com/office/officeart/2005/8/layout/hList9"/>
    <dgm:cxn modelId="{32E52E24-8D7C-4FDF-8775-49CE3365B7C9}" type="presParOf" srcId="{85238BCF-A8FE-4F8B-BA89-EBD611E7EC31}" destId="{CE9C4B9E-6ADC-4A89-9370-03E6465823BD}" srcOrd="9" destOrd="0" presId="urn:microsoft.com/office/officeart/2005/8/layout/hList9"/>
    <dgm:cxn modelId="{C5D800C1-A59E-4D47-9F70-8EDC68F36071}" type="presParOf" srcId="{85238BCF-A8FE-4F8B-BA89-EBD611E7EC31}" destId="{9F435C02-4526-43E0-AE94-F59EA02A3937}" srcOrd="10" destOrd="0" presId="urn:microsoft.com/office/officeart/2005/8/layout/hList9"/>
    <dgm:cxn modelId="{DA3AB2BC-F3AB-447F-B356-84637D213AA6}" type="presParOf" srcId="{85238BCF-A8FE-4F8B-BA89-EBD611E7EC31}" destId="{0C5B10F8-3F1E-4A2E-8418-9FEF57D6D6F6}" srcOrd="11" destOrd="0" presId="urn:microsoft.com/office/officeart/2005/8/layout/hList9"/>
    <dgm:cxn modelId="{2262AF3F-DB49-4510-B866-B82CE94C95F4}" type="presParOf" srcId="{0C5B10F8-3F1E-4A2E-8418-9FEF57D6D6F6}" destId="{F583C4A9-588C-44EA-B5E0-95EF54590448}" srcOrd="0" destOrd="0" presId="urn:microsoft.com/office/officeart/2005/8/layout/hList9"/>
    <dgm:cxn modelId="{1DEEF6C3-25EC-49FC-B40E-CFAD726D5609}" type="presParOf" srcId="{0C5B10F8-3F1E-4A2E-8418-9FEF57D6D6F6}" destId="{58BA47C5-E879-488F-BF52-D7B96600EE28}" srcOrd="1" destOrd="0" presId="urn:microsoft.com/office/officeart/2005/8/layout/hList9"/>
    <dgm:cxn modelId="{223E76BE-0A56-4495-A6A7-3D49C97464A7}" type="presParOf" srcId="{58BA47C5-E879-488F-BF52-D7B96600EE28}" destId="{F03B8294-6C73-4F62-BC7B-3ECF055302A6}" srcOrd="0" destOrd="0" presId="urn:microsoft.com/office/officeart/2005/8/layout/hList9"/>
    <dgm:cxn modelId="{71FC7F9F-1EE0-4179-B83F-F3FA9488C617}" type="presParOf" srcId="{58BA47C5-E879-488F-BF52-D7B96600EE28}" destId="{F95DC860-6221-4C83-8473-BA24AED8EE7A}" srcOrd="1" destOrd="0" presId="urn:microsoft.com/office/officeart/2005/8/layout/hList9"/>
    <dgm:cxn modelId="{4D33828A-03C3-4249-BD08-A70C5DCD5F5E}" type="presParOf" srcId="{85238BCF-A8FE-4F8B-BA89-EBD611E7EC31}" destId="{66044443-A4A3-4659-83BE-50F92030538D}" srcOrd="12" destOrd="0" presId="urn:microsoft.com/office/officeart/2005/8/layout/hList9"/>
    <dgm:cxn modelId="{737D019B-784F-4F9C-B537-105B223E5A9F}" type="presParOf" srcId="{85238BCF-A8FE-4F8B-BA89-EBD611E7EC31}" destId="{46D3FEBC-BA18-41AE-9027-23605091ABAB}" srcOrd="13" destOrd="0" presId="urn:microsoft.com/office/officeart/2005/8/layout/hList9"/>
    <dgm:cxn modelId="{AC285CCD-1C23-4CC5-B74E-987ECAE15E51}" type="presParOf" srcId="{85238BCF-A8FE-4F8B-BA89-EBD611E7EC31}" destId="{E5F12772-77AD-4207-841D-2339B1F2F9C9}" srcOrd="14" destOrd="0" presId="urn:microsoft.com/office/officeart/2005/8/layout/hList9"/>
    <dgm:cxn modelId="{96B5965E-30F9-4559-9F2A-446BF1863072}" type="presParOf" srcId="{85238BCF-A8FE-4F8B-BA89-EBD611E7EC31}" destId="{8995FFA6-2031-4345-A354-00992CFF3F13}" srcOrd="15" destOrd="0" presId="urn:microsoft.com/office/officeart/2005/8/layout/hList9"/>
    <dgm:cxn modelId="{A363F5AA-CA71-4F24-98EB-054D64B1B5E7}" type="presParOf" srcId="{85238BCF-A8FE-4F8B-BA89-EBD611E7EC31}" destId="{055CCBF7-E8EB-4B31-904D-3EB8CDE84235}" srcOrd="16" destOrd="0" presId="urn:microsoft.com/office/officeart/2005/8/layout/hList9"/>
    <dgm:cxn modelId="{96BCA9B6-0718-4073-A081-61FB37D50CF4}" type="presParOf" srcId="{055CCBF7-E8EB-4B31-904D-3EB8CDE84235}" destId="{87DBBFC0-011B-4CCD-8C4E-2D06DCBA2CD0}" srcOrd="0" destOrd="0" presId="urn:microsoft.com/office/officeart/2005/8/layout/hList9"/>
    <dgm:cxn modelId="{0E5A80B0-D6C6-4FCF-91DE-CEC4CA50BEE5}" type="presParOf" srcId="{055CCBF7-E8EB-4B31-904D-3EB8CDE84235}" destId="{F855A15C-433B-4B01-9E83-E0D1B8CD3F85}" srcOrd="1" destOrd="0" presId="urn:microsoft.com/office/officeart/2005/8/layout/hList9"/>
    <dgm:cxn modelId="{3798D0AC-9A16-422C-BC9F-DF4824CBF1A6}" type="presParOf" srcId="{F855A15C-433B-4B01-9E83-E0D1B8CD3F85}" destId="{A2D175EF-7F17-4764-91CC-7B96065B6F01}" srcOrd="0" destOrd="0" presId="urn:microsoft.com/office/officeart/2005/8/layout/hList9"/>
    <dgm:cxn modelId="{76D27F11-B3B0-4D11-935F-B30D63940D65}" type="presParOf" srcId="{F855A15C-433B-4B01-9E83-E0D1B8CD3F85}" destId="{ABFD235C-DBC1-4C06-8D0A-0EAD4226FB60}" srcOrd="1" destOrd="0" presId="urn:microsoft.com/office/officeart/2005/8/layout/hList9"/>
    <dgm:cxn modelId="{D13E98A8-63DC-47C4-89E0-E674A0478485}" type="presParOf" srcId="{85238BCF-A8FE-4F8B-BA89-EBD611E7EC31}" destId="{6A977F89-93D6-42FD-8985-687EB2EB578B}" srcOrd="17" destOrd="0" presId="urn:microsoft.com/office/officeart/2005/8/layout/hList9"/>
    <dgm:cxn modelId="{B3F92377-E424-481D-B8FF-BFED3A739CB2}" type="presParOf" srcId="{85238BCF-A8FE-4F8B-BA89-EBD611E7EC31}" destId="{95074DBC-5FE1-4D17-8ABF-BBA451C9365A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EE87AA-485F-42F8-A8DA-C64B553D2295}">
      <dsp:nvSpPr>
        <dsp:cNvPr id="0" name=""/>
        <dsp:cNvSpPr/>
      </dsp:nvSpPr>
      <dsp:spPr>
        <a:xfrm>
          <a:off x="732477" y="335711"/>
          <a:ext cx="1278686" cy="85288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 smtClean="0">
              <a:latin typeface="+mn-lt"/>
            </a:rPr>
            <a:t>Bled</a:t>
          </a:r>
          <a:r>
            <a:rPr lang="hr-HR" sz="2000" kern="1200" dirty="0" smtClean="0">
              <a:latin typeface="+mn-lt"/>
            </a:rPr>
            <a:t>, Slovenija</a:t>
          </a:r>
          <a:endParaRPr lang="en-US" sz="2000" kern="1200" dirty="0">
            <a:latin typeface="+mn-lt"/>
          </a:endParaRPr>
        </a:p>
      </dsp:txBody>
      <dsp:txXfrm>
        <a:off x="937067" y="335711"/>
        <a:ext cx="1074096" cy="852883"/>
      </dsp:txXfrm>
    </dsp:sp>
    <dsp:sp modelId="{6AF68A6E-0F70-4F8E-A7C5-9DFE48897A2A}">
      <dsp:nvSpPr>
        <dsp:cNvPr id="0" name=""/>
        <dsp:cNvSpPr/>
      </dsp:nvSpPr>
      <dsp:spPr>
        <a:xfrm>
          <a:off x="58119" y="98460"/>
          <a:ext cx="852457" cy="852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2012.</a:t>
          </a:r>
          <a:endParaRPr lang="en-US" sz="2000" b="1" kern="1200" dirty="0"/>
        </a:p>
      </dsp:txBody>
      <dsp:txXfrm>
        <a:off x="58119" y="98460"/>
        <a:ext cx="852457" cy="852457"/>
      </dsp:txXfrm>
    </dsp:sp>
    <dsp:sp modelId="{E0951266-53B1-484B-8AF9-9B9C83B46DA2}">
      <dsp:nvSpPr>
        <dsp:cNvPr id="0" name=""/>
        <dsp:cNvSpPr/>
      </dsp:nvSpPr>
      <dsp:spPr>
        <a:xfrm>
          <a:off x="2840592" y="341699"/>
          <a:ext cx="1278686" cy="85288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latin typeface="+mn-lt"/>
            </a:rPr>
            <a:t>Varšava, Poljska</a:t>
          </a:r>
          <a:endParaRPr lang="en-US" sz="2000" b="0" kern="1200" dirty="0">
            <a:latin typeface="+mn-lt"/>
          </a:endParaRPr>
        </a:p>
      </dsp:txBody>
      <dsp:txXfrm>
        <a:off x="3045182" y="341699"/>
        <a:ext cx="1074096" cy="852883"/>
      </dsp:txXfrm>
    </dsp:sp>
    <dsp:sp modelId="{B0275B8F-2FAD-4989-8EC1-4DD67FD831E2}">
      <dsp:nvSpPr>
        <dsp:cNvPr id="0" name=""/>
        <dsp:cNvSpPr/>
      </dsp:nvSpPr>
      <dsp:spPr>
        <a:xfrm>
          <a:off x="2135737" y="123147"/>
          <a:ext cx="852457" cy="852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2013.</a:t>
          </a:r>
          <a:endParaRPr lang="en-US" sz="2000" b="1" kern="1200" dirty="0"/>
        </a:p>
      </dsp:txBody>
      <dsp:txXfrm>
        <a:off x="2135737" y="123147"/>
        <a:ext cx="852457" cy="852457"/>
      </dsp:txXfrm>
    </dsp:sp>
    <dsp:sp modelId="{F03B8294-6C73-4F62-BC7B-3ECF055302A6}">
      <dsp:nvSpPr>
        <dsp:cNvPr id="0" name=""/>
        <dsp:cNvSpPr/>
      </dsp:nvSpPr>
      <dsp:spPr>
        <a:xfrm>
          <a:off x="5002769" y="335711"/>
          <a:ext cx="1278686" cy="85288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+mn-lt"/>
            </a:rPr>
            <a:t>Zagreb</a:t>
          </a:r>
          <a:endParaRPr lang="en-US" sz="2000" kern="1200" dirty="0">
            <a:latin typeface="+mn-lt"/>
          </a:endParaRPr>
        </a:p>
      </dsp:txBody>
      <dsp:txXfrm>
        <a:off x="5207359" y="335711"/>
        <a:ext cx="1074096" cy="852883"/>
      </dsp:txXfrm>
    </dsp:sp>
    <dsp:sp modelId="{46D3FEBC-BA18-41AE-9027-23605091ABAB}">
      <dsp:nvSpPr>
        <dsp:cNvPr id="0" name=""/>
        <dsp:cNvSpPr/>
      </dsp:nvSpPr>
      <dsp:spPr>
        <a:xfrm>
          <a:off x="4268365" y="140580"/>
          <a:ext cx="852457" cy="852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2014.</a:t>
          </a:r>
          <a:endParaRPr lang="en-US" sz="2000" b="1" kern="1200" dirty="0"/>
        </a:p>
      </dsp:txBody>
      <dsp:txXfrm>
        <a:off x="4268365" y="140580"/>
        <a:ext cx="852457" cy="852457"/>
      </dsp:txXfrm>
    </dsp:sp>
    <dsp:sp modelId="{A2D175EF-7F17-4764-91CC-7B96065B6F01}">
      <dsp:nvSpPr>
        <dsp:cNvPr id="0" name=""/>
        <dsp:cNvSpPr/>
      </dsp:nvSpPr>
      <dsp:spPr>
        <a:xfrm>
          <a:off x="7084585" y="335711"/>
          <a:ext cx="1278686" cy="85288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 smtClean="0">
              <a:latin typeface="+mn-lt"/>
            </a:rPr>
            <a:t>Retz</a:t>
          </a:r>
          <a:r>
            <a:rPr lang="hr-HR" sz="2000" kern="1200" dirty="0" smtClean="0">
              <a:latin typeface="+mn-lt"/>
            </a:rPr>
            <a:t>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+mn-lt"/>
            </a:rPr>
            <a:t>Austrija</a:t>
          </a:r>
          <a:endParaRPr lang="en-US" sz="2000" kern="1200" dirty="0">
            <a:latin typeface="+mn-lt"/>
          </a:endParaRPr>
        </a:p>
      </dsp:txBody>
      <dsp:txXfrm>
        <a:off x="7289175" y="335711"/>
        <a:ext cx="1074096" cy="852883"/>
      </dsp:txXfrm>
    </dsp:sp>
    <dsp:sp modelId="{95074DBC-5FE1-4D17-8ABF-BBA451C9365A}">
      <dsp:nvSpPr>
        <dsp:cNvPr id="0" name=""/>
        <dsp:cNvSpPr/>
      </dsp:nvSpPr>
      <dsp:spPr>
        <a:xfrm>
          <a:off x="6400299" y="140580"/>
          <a:ext cx="852457" cy="852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2015.</a:t>
          </a:r>
          <a:endParaRPr lang="en-US" sz="2000" b="1" kern="1200" dirty="0"/>
        </a:p>
      </dsp:txBody>
      <dsp:txXfrm>
        <a:off x="6400299" y="140580"/>
        <a:ext cx="852457" cy="852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C8C1A-5D4B-4A5F-B6A5-172FB161797F}" type="datetimeFigureOut">
              <a:rPr lang="hr-HR" smtClean="0"/>
              <a:pPr/>
              <a:t>2.10.2016.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AFB5-7F34-4FCF-8709-A87AC5484D6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0307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FA61C-2A70-4B15-995E-5C06E7B7A0E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891D3-2DAB-486B-AE21-4D64F5303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48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891D3-2DAB-486B-AE21-4D64F53031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089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891D3-2DAB-486B-AE21-4D64F53031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10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891D3-2DAB-486B-AE21-4D64F53031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r-HR" altLang="sr-Latn-RS" dirty="0" smtClean="0">
                <a:solidFill>
                  <a:srgbClr val="206F88"/>
                </a:solidFill>
                <a:latin typeface="Arial" charset="0"/>
                <a:cs typeface="Arial" charset="0"/>
              </a:rPr>
              <a:t>Djelatnost Agencije obuhvaća čak 6 sektora.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endParaRPr lang="hr-HR" altLang="sr-Latn-RS" dirty="0" smtClean="0">
              <a:solidFill>
                <a:srgbClr val="206F88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r-HR" altLang="sr-Latn-RS" dirty="0" smtClean="0">
                <a:solidFill>
                  <a:srgbClr val="206F88"/>
                </a:solidFill>
                <a:latin typeface="Arial" charset="0"/>
                <a:cs typeface="Arial" charset="0"/>
              </a:rPr>
              <a:t>Od toga riječ je o 4 obrazovna sektora: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r-HR" altLang="sr-Latn-RS" dirty="0" smtClean="0">
                <a:solidFill>
                  <a:srgbClr val="206F88"/>
                </a:solidFill>
                <a:latin typeface="Arial" charset="0"/>
                <a:cs typeface="Arial" charset="0"/>
              </a:rPr>
              <a:t>1. Odgoj i opće obrazovanje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r-HR" altLang="sr-Latn-RS" dirty="0" smtClean="0">
                <a:solidFill>
                  <a:srgbClr val="206F88"/>
                </a:solidFill>
                <a:latin typeface="Arial" charset="0"/>
                <a:cs typeface="Arial" charset="0"/>
              </a:rPr>
              <a:t>2. Strukovno obrazovanje i osposobljavanje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r-HR" altLang="sr-Latn-RS" dirty="0" smtClean="0">
                <a:solidFill>
                  <a:srgbClr val="206F88"/>
                </a:solidFill>
                <a:latin typeface="Arial" charset="0"/>
                <a:cs typeface="Arial" charset="0"/>
              </a:rPr>
              <a:t>3. Obrazovanje odraslih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r-HR" altLang="sr-Latn-RS" dirty="0" smtClean="0">
                <a:solidFill>
                  <a:srgbClr val="206F88"/>
                </a:solidFill>
                <a:latin typeface="Arial" charset="0"/>
                <a:cs typeface="Arial" charset="0"/>
              </a:rPr>
              <a:t>4. Visoko obrazovanje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r-HR" altLang="sr-Latn-RS" dirty="0" smtClean="0">
                <a:solidFill>
                  <a:srgbClr val="206F88"/>
                </a:solidFill>
                <a:latin typeface="Arial" charset="0"/>
                <a:cs typeface="Arial" charset="0"/>
              </a:rPr>
              <a:t>- Dakle ono što nazivamo obrazovnom vertikalom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r-HR" altLang="sr-Latn-RS" dirty="0" smtClean="0">
                <a:solidFill>
                  <a:srgbClr val="206F88"/>
                </a:solidFill>
                <a:latin typeface="Arial" charset="0"/>
                <a:cs typeface="Arial" charset="0"/>
              </a:rPr>
              <a:t>5. Područje mladih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r-HR" altLang="sr-Latn-RS" dirty="0" smtClean="0">
                <a:solidFill>
                  <a:srgbClr val="206F88"/>
                </a:solidFill>
                <a:latin typeface="Arial" charset="0"/>
                <a:cs typeface="Arial" charset="0"/>
              </a:rPr>
              <a:t>6. Znanost, istraživanje i tehnološki razvoj</a:t>
            </a:r>
            <a:endParaRPr lang="hr-HR" altLang="sr-Latn-RS" dirty="0" smtClean="0"/>
          </a:p>
          <a:p>
            <a:endParaRPr lang="hr-HR" altLang="sr-Latn-RS" b="1" dirty="0" smtClean="0">
              <a:solidFill>
                <a:srgbClr val="FF0000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9159D36-18F2-4233-8463-A676704621C0}" type="slidenum">
              <a:rPr lang="hr-HR" altLang="sr-Latn-R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Navesti kako provodimo aktivnosti i za druge ciljne skupine.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s obzirom na današnju primarnu ciljnu skupinu, fokus današnje prezentacije bit će na aktivnostima koje su pružaju savjetnicima u školama – mimo toga postoji čitav niz drugih aktivnosti koje organiziramo i za preostale ciljne skupine – nismo ograničeni samo na te aktivnosti, već organiziramo i aktivnosti za ostale ciljne skupine (savjetnike HZZ-a i CISOK centara i savjetnike sa sveučilišnih karijernih centara)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891D3-2DAB-486B-AE21-4D64F53031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56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5DB8-479E-48F1-813D-15B36C3FD31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42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891D3-2DAB-486B-AE21-4D64F53031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91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891D3-2DAB-486B-AE21-4D64F53031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296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zainteresirani sudionici Seminara primjenjuju znanja stečena na seminaru i sami osmišljavaju radionice koje provode unutar svoje škole (npr. pojedinačne/ grupne radionice s učenicima, roditeljima, nastavnicima)</a:t>
            </a:r>
          </a:p>
          <a:p>
            <a:endParaRPr lang="vi-VN" dirty="0" smtClean="0"/>
          </a:p>
          <a:p>
            <a:r>
              <a:rPr lang="vi-VN" dirty="0" smtClean="0"/>
              <a:t>po završetku radionica sudionici izrađuju članak/ izvješće koje će biti uključeno u e-Priručnik kao primjer dobre prakse</a:t>
            </a:r>
          </a:p>
          <a:p>
            <a:r>
              <a:rPr lang="hr-HR" dirty="0" smtClean="0"/>
              <a:t>prof. Maslić Seršić i </a:t>
            </a:r>
            <a:r>
              <a:rPr lang="hr-HR" dirty="0" err="1" smtClean="0"/>
              <a:t>Vizek</a:t>
            </a:r>
            <a:r>
              <a:rPr lang="hr-HR" dirty="0" smtClean="0"/>
              <a:t> Vidović i suradnici</a:t>
            </a:r>
          </a:p>
          <a:p>
            <a:r>
              <a:rPr lang="hr-HR" dirty="0" smtClean="0"/>
              <a:t>teorijski sadržaj predstavljen na Seminarima</a:t>
            </a:r>
          </a:p>
          <a:p>
            <a:r>
              <a:rPr lang="hr-HR" dirty="0" smtClean="0"/>
              <a:t>primjeri dobre prakse prikupljeni od strane stručnih suradnika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891D3-2DAB-486B-AE21-4D64F53031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94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891D3-2DAB-486B-AE21-4D64F53031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81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2126-81E3-4DF5-B081-E3816CCCA5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84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57DD-3238-42FD-9ED8-06EEE4D0B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38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1C4-A420-49CE-B74C-CC3484AA44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3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DD3D-BF48-44EF-8361-7DA5EE1DFB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56918-A085-42DB-A1FA-432067C6919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639372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0223-8280-4AEA-B5B8-BE2852F5F1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E782E-5619-470B-A08C-3ACFB37A14E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76888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7F1D-C862-4FD6-89C9-F75D2AA455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8191B-3E2A-46B7-B293-ABC62ADF561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20413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5633-F85E-4D86-A90E-626630B352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3756B-D122-4C7E-BDE3-6EB6AE409BE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26522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25D2-83FE-407F-AADF-AA5383DC75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E8318-170D-4B47-8728-06F222ADECF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427381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75EB-D1BC-4A99-8C3A-442D5A5B01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A2671-A7D7-4231-B2F3-F44EF3B4C6F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6721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2911-D960-4671-B3BD-87BDF72E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0B04-373D-4BC1-A679-D2D1B1F17F5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456600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6649-A608-4BA4-8657-0B6380A270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F8604-A9AC-4545-8521-741D009ACD8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60121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2347-6EE0-4812-BE7D-419CC6D0B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127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E159-F91E-41F1-BB0B-9032894FDD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33A52-2109-45F5-AAC2-62D7FCFC644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459844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1C9C-C7AA-4CD7-BA1E-64061426F9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F4859-F1A2-47C7-9171-FBC34ECADB8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454681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BAA4-06BD-44B4-BA51-DCF523FA8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32551-8953-47BC-8664-A186B62AF59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42423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25D1-C114-4EBC-8360-9D0EBFD251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19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6773-69E7-4888-9407-3569ABCCC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17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D388-3734-4A5E-AC48-485D899946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79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BEF3-4C93-4F52-871D-5BF8A6006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91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7F25-F33E-4951-AA82-62465CF669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38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2D7F-ED3F-47B2-A44B-B6FD65C424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37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2480-783C-4E92-94BC-4FE5B47FC7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6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044DCBB-E729-46BE-A729-91B6BEF591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A010590-135A-A349-8E59-9E6F81FE9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33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title style</a:t>
            </a:r>
            <a:endParaRPr lang="en-US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text styles</a:t>
            </a:r>
          </a:p>
          <a:p>
            <a:pPr lvl="1"/>
            <a:r>
              <a:rPr lang="ta-IN" altLang="sr-Latn-RS" smtClean="0"/>
              <a:t>Second level</a:t>
            </a:r>
          </a:p>
          <a:p>
            <a:pPr lvl="2"/>
            <a:r>
              <a:rPr lang="ta-IN" altLang="sr-Latn-RS" smtClean="0"/>
              <a:t>Third level</a:t>
            </a:r>
          </a:p>
          <a:p>
            <a:pPr lvl="3"/>
            <a:r>
              <a:rPr lang="ta-IN" altLang="sr-Latn-RS" smtClean="0"/>
              <a:t>Fourth level</a:t>
            </a:r>
          </a:p>
          <a:p>
            <a:pPr lvl="4"/>
            <a:r>
              <a:rPr lang="ta-IN" altLang="sr-Latn-RS" smtClean="0"/>
              <a:t>Fifth level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23701B-6B7F-4D70-954A-21F7FE687E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A990FFF4-C7D1-47DE-AACB-85C45166A32B}" type="slidenum">
              <a:rPr lang="en-US" altLang="sr-Latn-RS" smtClean="0">
                <a:latin typeface="Arial" charset="0"/>
                <a:cs typeface="Arial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sr-Latn-R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nost.hr/cms_files/2015/07/1438258167_2014istrazivanje-kapaciteta-u-os-i-ss-za-prof-usmj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72200" y="188640"/>
            <a:ext cx="2771800" cy="5616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hr-HR" sz="1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hr-HR" sz="2200" b="1" dirty="0" smtClean="0">
                <a:solidFill>
                  <a:schemeClr val="bg1"/>
                </a:solidFill>
                <a:cs typeface="Arial"/>
              </a:rPr>
              <a:t>Mia Trcol</a:t>
            </a:r>
            <a:r>
              <a:rPr lang="it-IT" sz="2200" b="1" dirty="0">
                <a:solidFill>
                  <a:schemeClr val="bg1"/>
                </a:solidFill>
                <a:cs typeface="Arial"/>
              </a:rPr>
              <a:t/>
            </a:r>
            <a:br>
              <a:rPr lang="it-IT" sz="2200" b="1" dirty="0">
                <a:solidFill>
                  <a:schemeClr val="bg1"/>
                </a:solidFill>
                <a:cs typeface="Arial"/>
              </a:rPr>
            </a:br>
            <a:r>
              <a:rPr lang="it-IT" sz="2200" b="1" dirty="0">
                <a:solidFill>
                  <a:schemeClr val="bg1"/>
                </a:solidFill>
                <a:cs typeface="Arial"/>
              </a:rPr>
              <a:t>Euroguidance </a:t>
            </a:r>
            <a:r>
              <a:rPr lang="it-IT" sz="2200" b="1" dirty="0" err="1">
                <a:solidFill>
                  <a:schemeClr val="bg1"/>
                </a:solidFill>
                <a:cs typeface="Arial"/>
              </a:rPr>
              <a:t>Hrvatska</a:t>
            </a:r>
            <a:endParaRPr lang="it-IT" sz="2200" b="1" dirty="0">
              <a:solidFill>
                <a:schemeClr val="bg1"/>
              </a:solidFill>
              <a:cs typeface="Arial"/>
            </a:endParaRPr>
          </a:p>
          <a:p>
            <a:pPr algn="l"/>
            <a:r>
              <a:rPr lang="it-IT" sz="2200" b="1" dirty="0" smtClean="0">
                <a:solidFill>
                  <a:schemeClr val="bg1"/>
                </a:solidFill>
                <a:cs typeface="Arial"/>
              </a:rPr>
              <a:t>A</a:t>
            </a:r>
            <a:r>
              <a:rPr lang="hr-HR" sz="2200" b="1" dirty="0" err="1" smtClean="0">
                <a:solidFill>
                  <a:schemeClr val="bg1"/>
                </a:solidFill>
                <a:cs typeface="Arial"/>
              </a:rPr>
              <a:t>gencija</a:t>
            </a:r>
            <a:r>
              <a:rPr lang="hr-HR" sz="2200" b="1" dirty="0" smtClean="0">
                <a:solidFill>
                  <a:schemeClr val="bg1"/>
                </a:solidFill>
                <a:cs typeface="Arial"/>
              </a:rPr>
              <a:t> za mobilnost </a:t>
            </a:r>
          </a:p>
          <a:p>
            <a:pPr algn="l"/>
            <a:r>
              <a:rPr lang="hr-HR" sz="2200" b="1" dirty="0" smtClean="0">
                <a:solidFill>
                  <a:schemeClr val="bg1"/>
                </a:solidFill>
                <a:cs typeface="Arial"/>
              </a:rPr>
              <a:t>i programe E</a:t>
            </a:r>
            <a:r>
              <a:rPr lang="it-IT" sz="2200" b="1" dirty="0" smtClean="0">
                <a:solidFill>
                  <a:schemeClr val="bg1"/>
                </a:solidFill>
                <a:cs typeface="Arial"/>
              </a:rPr>
              <a:t>U</a:t>
            </a:r>
            <a:r>
              <a:rPr lang="hr-HR" sz="2200" b="1" dirty="0" smtClean="0">
                <a:solidFill>
                  <a:schemeClr val="bg1"/>
                </a:solidFill>
                <a:cs typeface="Arial"/>
              </a:rPr>
              <a:t/>
            </a:r>
            <a:br>
              <a:rPr lang="hr-HR" sz="2200" b="1" dirty="0" smtClean="0">
                <a:solidFill>
                  <a:schemeClr val="bg1"/>
                </a:solidFill>
                <a:cs typeface="Arial"/>
              </a:rPr>
            </a:br>
            <a:r>
              <a:rPr lang="hr-HR" sz="2200" b="1" dirty="0" smtClean="0">
                <a:solidFill>
                  <a:schemeClr val="bg1"/>
                </a:solidFill>
                <a:cs typeface="Arial"/>
              </a:rPr>
              <a:t>Zagreb, </a:t>
            </a:r>
            <a:r>
              <a:rPr lang="en-US" sz="2200" b="1" dirty="0" smtClean="0">
                <a:solidFill>
                  <a:schemeClr val="bg1"/>
                </a:solidFill>
                <a:cs typeface="Arial"/>
              </a:rPr>
              <a:t>3</a:t>
            </a:r>
            <a:r>
              <a:rPr lang="hr-HR" sz="2200" b="1" dirty="0" smtClean="0">
                <a:solidFill>
                  <a:schemeClr val="bg1"/>
                </a:solidFill>
                <a:cs typeface="Arial"/>
              </a:rPr>
              <a:t>. listopada 2016</a:t>
            </a:r>
            <a:r>
              <a:rPr lang="hr-HR" sz="1800" b="1" dirty="0" smtClean="0">
                <a:solidFill>
                  <a:schemeClr val="bg1"/>
                </a:solidFill>
                <a:cs typeface="Arial"/>
              </a:rPr>
              <a:t>.</a:t>
            </a: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6544" y="0"/>
            <a:ext cx="3672408" cy="6508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sz="2800" b="1" dirty="0" smtClean="0">
              <a:solidFill>
                <a:schemeClr val="bg1"/>
              </a:solidFill>
              <a:cs typeface="Arial"/>
            </a:endParaRPr>
          </a:p>
          <a:p>
            <a:pPr algn="l"/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hr-HR" sz="27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hr-HR" sz="27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prstClr val="white"/>
                </a:solidFill>
                <a:ea typeface="+mn-ea"/>
                <a:cs typeface="Arial"/>
              </a:rPr>
              <a:t>Euroguidance </a:t>
            </a:r>
            <a:r>
              <a:rPr lang="hr-HR" sz="4800" b="1" dirty="0" smtClean="0">
                <a:solidFill>
                  <a:prstClr val="white"/>
                </a:solidFill>
                <a:ea typeface="+mn-ea"/>
                <a:cs typeface="Arial"/>
              </a:rPr>
              <a:t>Hrvatska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3728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Seminari o profesionalnom usmjeravanju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34076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FB1CC"/>
                </a:solidFill>
              </a:rPr>
              <a:t>Organizatori: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Euroguidance Hrvatska, </a:t>
            </a:r>
            <a:r>
              <a:rPr lang="pl-PL" dirty="0">
                <a:solidFill>
                  <a:prstClr val="white">
                    <a:lumMod val="50000"/>
                  </a:prstClr>
                </a:solidFill>
              </a:rPr>
              <a:t>Institut za društvena </a:t>
            </a:r>
            <a:r>
              <a:rPr lang="pl-PL" dirty="0" smtClean="0">
                <a:solidFill>
                  <a:prstClr val="white">
                    <a:lumMod val="50000"/>
                  </a:prstClr>
                </a:solidFill>
              </a:rPr>
              <a:t>istraživanja, FFZG, Institut društvenih znanosti Ivo Pilar, Hrvatski zavod za zapošljavanje</a:t>
            </a:r>
          </a:p>
          <a:p>
            <a:endParaRPr lang="hr-HR" b="1" dirty="0" smtClean="0">
              <a:solidFill>
                <a:srgbClr val="2FB1CC"/>
              </a:solidFill>
            </a:endParaRPr>
          </a:p>
          <a:p>
            <a:r>
              <a:rPr lang="hr-HR" b="1" dirty="0">
                <a:solidFill>
                  <a:srgbClr val="2FB1CC"/>
                </a:solidFill>
              </a:rPr>
              <a:t>Tema</a:t>
            </a:r>
            <a:r>
              <a:rPr lang="hr-HR" b="1" dirty="0" smtClean="0">
                <a:solidFill>
                  <a:srgbClr val="2FB1CC"/>
                </a:solidFill>
              </a:rPr>
              <a:t>: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PU za psihologe, pedagoge i predmetne učitelje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u osnovnim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školama te za  psihologe u srednjim školama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predmetni učitelji </a:t>
            </a:r>
            <a:endParaRPr lang="hr-HR" dirty="0">
              <a:solidFill>
                <a:prstClr val="white">
                  <a:lumMod val="50000"/>
                </a:prstClr>
              </a:solidFill>
            </a:endParaRPr>
          </a:p>
          <a:p>
            <a:pPr marL="342900" indent="-342900">
              <a:buFont typeface="Arial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pedagozi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u OŠ </a:t>
            </a:r>
            <a:endParaRPr lang="hr-HR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342900" indent="-342900">
              <a:buFont typeface="Arial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psiholozi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u OŠ </a:t>
            </a:r>
          </a:p>
          <a:p>
            <a:pPr marL="342900" indent="-342900">
              <a:buFont typeface="Arial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psiholozi u SŠ</a:t>
            </a:r>
          </a:p>
          <a:p>
            <a:pPr marL="342900" indent="-342900">
              <a:buFont typeface="Arial"/>
              <a:buChar char="•"/>
              <a:tabLst>
                <a:tab pos="457200" algn="l"/>
              </a:tabLst>
            </a:pPr>
            <a:endParaRPr lang="hr-HR" dirty="0">
              <a:solidFill>
                <a:prstClr val="black"/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Cilj: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produbljivanje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znanja savjetnika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u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školama potrebnog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za PU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i savjetovanje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učenika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o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sposobljavanje savjetnika za pružanje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podrške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učenicima, roditeljima i učiteljima pri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razvoju vještina i radnih navika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učenika s ciljem planiranja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buduće karijere </a:t>
            </a:r>
            <a:endParaRPr lang="hr-HR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razumijevanje nastavnikove uloge u procesu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PU</a:t>
            </a:r>
          </a:p>
        </p:txBody>
      </p:sp>
    </p:spTree>
    <p:extLst>
      <p:ext uri="{BB962C8B-B14F-4D97-AF65-F5344CB8AC3E}">
        <p14:creationId xmlns:p14="http://schemas.microsoft.com/office/powerpoint/2010/main" xmlns="" val="6490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Seminar</a:t>
            </a:r>
            <a:r>
              <a:rPr lang="hr-HR" sz="2400" b="1" dirty="0" smtClean="0">
                <a:solidFill>
                  <a:schemeClr val="bg1"/>
                </a:solidFill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o </a:t>
            </a:r>
            <a:r>
              <a:rPr lang="en-US" sz="2400" b="1" dirty="0" err="1">
                <a:solidFill>
                  <a:schemeClr val="bg1"/>
                </a:solidFill>
              </a:rPr>
              <a:t>profesionalnom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usmjeravanju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34076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FB1CC"/>
                </a:solidFill>
              </a:rPr>
              <a:t>Metode </a:t>
            </a:r>
            <a:r>
              <a:rPr lang="hr-HR" b="1" dirty="0">
                <a:solidFill>
                  <a:srgbClr val="2FB1CC"/>
                </a:solidFill>
              </a:rPr>
              <a:t>i oblici rada: 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Plenarna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predavanja i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rad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u manjim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grupama</a:t>
            </a:r>
          </a:p>
          <a:p>
            <a:endParaRPr lang="hr-HR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u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2016.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planira se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izrada </a:t>
            </a:r>
            <a:r>
              <a:rPr lang="hr-HR" b="1" dirty="0">
                <a:solidFill>
                  <a:srgbClr val="2FB1CC"/>
                </a:solidFill>
              </a:rPr>
              <a:t>e-Priručnika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 sa sadržajem radionica i predavanja sa Seminara i primjerima dobre prakse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sudionici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se na seminar prijavljuju preko </a:t>
            </a:r>
            <a:r>
              <a:rPr lang="hr-HR" dirty="0" err="1" smtClean="0">
                <a:solidFill>
                  <a:prstClr val="white">
                    <a:lumMod val="50000"/>
                  </a:prstClr>
                </a:solidFill>
              </a:rPr>
              <a:t>ettaedu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sustava </a:t>
            </a:r>
            <a:r>
              <a:rPr lang="hr-HR" b="1" dirty="0">
                <a:solidFill>
                  <a:srgbClr val="2FB1CC"/>
                </a:solidFill>
              </a:rPr>
              <a:t>Agencije za odgoj i obrazovanje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te dobivaju potvrde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o završenom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seminaru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2FB1CC"/>
                </a:solidFill>
              </a:rPr>
              <a:t>Hrvatska psihološka </a:t>
            </a:r>
            <a:r>
              <a:rPr lang="hr-HR" b="1" dirty="0">
                <a:solidFill>
                  <a:srgbClr val="2FB1CC"/>
                </a:solidFill>
              </a:rPr>
              <a:t>komora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dodjeljuje bodove za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seminare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namijenjene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psiholozima</a:t>
            </a:r>
          </a:p>
        </p:txBody>
      </p:sp>
      <p:pic>
        <p:nvPicPr>
          <p:cNvPr id="5124" name="Picture 4" descr="P:\15. EUROGUIDANCE\EUROGUIDANCE\2015\3_Aktivnosti_u_HR\6_Seminari_o_PU\3_Psiholozi_u_OS_ZG\9_Slike\IMAG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959" y="3649092"/>
            <a:ext cx="3597674" cy="2016878"/>
          </a:xfrm>
          <a:prstGeom prst="rect">
            <a:avLst/>
          </a:prstGeom>
          <a:ln w="28575">
            <a:solidFill>
              <a:srgbClr val="2FB1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:\15. EUROGUIDANCE\EUROGUIDANCE\2015\3_Aktivnosti_u_HR\6_Seminari_o_PU\3_Psiholozi_u_OS_ZG\9_Slike\Poster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" t="1990" r="4732"/>
          <a:stretch/>
        </p:blipFill>
        <p:spPr bwMode="auto">
          <a:xfrm rot="21431894">
            <a:off x="5925256" y="3474826"/>
            <a:ext cx="1942822" cy="2773448"/>
          </a:xfrm>
          <a:prstGeom prst="rect">
            <a:avLst/>
          </a:prstGeom>
          <a:ln w="28575">
            <a:solidFill>
              <a:srgbClr val="2FB1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98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15. EUROGUIDANCE\EUROGUIDANCE\2016\3_Aktivnosti_u_HR\1_Seminari_o_PU\1_Pedagozi_u_OS\11_Fotografije\Izbor za web\IMG_3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19378" r="4133" b="2044"/>
          <a:stretch/>
        </p:blipFill>
        <p:spPr bwMode="auto">
          <a:xfrm>
            <a:off x="395536" y="293248"/>
            <a:ext cx="4372413" cy="2784736"/>
          </a:xfrm>
          <a:prstGeom prst="rect">
            <a:avLst/>
          </a:prstGeom>
          <a:noFill/>
          <a:ln w="19050">
            <a:solidFill>
              <a:srgbClr val="2FB1C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P:\15. EUROGUIDANCE\EUROGUIDANCE\2015\3_Aktivnosti_u_HR\6_Seminari_o_PU\4_Psiholozi_u_SS_ZG\9_Slike\IMG_32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" t="19582" r="21217" b="3290"/>
          <a:stretch/>
        </p:blipFill>
        <p:spPr bwMode="auto">
          <a:xfrm>
            <a:off x="4860033" y="293248"/>
            <a:ext cx="3954784" cy="2908952"/>
          </a:xfrm>
          <a:prstGeom prst="rect">
            <a:avLst/>
          </a:prstGeom>
          <a:noFill/>
          <a:ln w="19050">
            <a:solidFill>
              <a:srgbClr val="2FB1C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P:\15. EUROGUIDANCE\EUROGUIDANCE\2016\3_Aktivnosti_u_HR\1_Seminari_o_PU\1_Pedagozi_u_OS\11_Fotografije\Izbor za web\IMG_34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2" b="10044"/>
          <a:stretch/>
        </p:blipFill>
        <p:spPr bwMode="auto">
          <a:xfrm>
            <a:off x="187614" y="2857091"/>
            <a:ext cx="4571999" cy="3303677"/>
          </a:xfrm>
          <a:prstGeom prst="rect">
            <a:avLst/>
          </a:prstGeom>
          <a:noFill/>
          <a:ln w="19050">
            <a:solidFill>
              <a:srgbClr val="2FB1C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P:\15. EUROGUIDANCE\EUROGUIDANCE\2016\3_Aktivnosti_u_HR\1_Seminari_o_PU\2_Psiholozi_u_OS\11_Fotografije\IMG_349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55" t="20444" r="22399" b="26072"/>
          <a:stretch/>
        </p:blipFill>
        <p:spPr bwMode="auto">
          <a:xfrm>
            <a:off x="4860033" y="2492896"/>
            <a:ext cx="3926936" cy="3667872"/>
          </a:xfrm>
          <a:prstGeom prst="rect">
            <a:avLst/>
          </a:prstGeom>
          <a:noFill/>
          <a:ln w="19050">
            <a:solidFill>
              <a:srgbClr val="2FB1C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039" y="2196562"/>
            <a:ext cx="269398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48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Webinar</a:t>
            </a:r>
            <a:r>
              <a:rPr lang="hr-HR" sz="2400" b="1" dirty="0" smtClean="0">
                <a:solidFill>
                  <a:schemeClr val="bg1"/>
                </a:solidFill>
              </a:rPr>
              <a:t>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FB1CC"/>
                </a:solidFill>
              </a:rPr>
              <a:t>Suradnja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s inicijativama u okviru AMPEU, školama, visokim učilištima</a:t>
            </a:r>
          </a:p>
          <a:p>
            <a:r>
              <a:rPr lang="hr-HR" b="1" dirty="0" smtClean="0">
                <a:solidFill>
                  <a:srgbClr val="2FB1CC"/>
                </a:solidFill>
              </a:rPr>
              <a:t>Teme:</a:t>
            </a:r>
          </a:p>
          <a:p>
            <a:endParaRPr lang="hr-HR" b="1" dirty="0" smtClean="0">
              <a:solidFill>
                <a:srgbClr val="2FB1CC"/>
              </a:solidFill>
            </a:endParaRPr>
          </a:p>
          <a:p>
            <a:endParaRPr lang="hr-HR" b="1" dirty="0">
              <a:solidFill>
                <a:srgbClr val="2FB1CC"/>
              </a:solidFill>
            </a:endParaRPr>
          </a:p>
          <a:p>
            <a:endParaRPr lang="hr-HR" b="1" dirty="0" smtClean="0">
              <a:solidFill>
                <a:srgbClr val="2FB1CC"/>
              </a:solidFill>
            </a:endParaRPr>
          </a:p>
          <a:p>
            <a:endParaRPr lang="hr-HR" b="1" dirty="0" smtClean="0">
              <a:solidFill>
                <a:srgbClr val="2FB1CC"/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Cilj: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upoznavanje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stručnih suradnika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u osnovnim i srednjim školama koji se bave profesionalnim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usmjeravanjem s mogućnostima u okviru programa Erasmus+, razvoj PU u Hrvatskoj, poticanje međunarodne mobilnosti savjetnika i učenika</a:t>
            </a:r>
          </a:p>
          <a:p>
            <a:endParaRPr lang="hr-HR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Metode </a:t>
            </a:r>
            <a:r>
              <a:rPr lang="hr-HR" b="1" dirty="0">
                <a:solidFill>
                  <a:srgbClr val="2FB1CC"/>
                </a:solidFill>
              </a:rPr>
              <a:t>i oblici rada</a:t>
            </a:r>
            <a:r>
              <a:rPr lang="hr-HR" b="1" dirty="0" smtClean="0">
                <a:solidFill>
                  <a:srgbClr val="2FB1CC"/>
                </a:solidFill>
              </a:rPr>
              <a:t>: </a:t>
            </a:r>
            <a:r>
              <a:rPr lang="hr-HR" dirty="0" err="1" smtClean="0">
                <a:solidFill>
                  <a:prstClr val="white">
                    <a:lumMod val="50000"/>
                  </a:prstClr>
                </a:solidFill>
              </a:rPr>
              <a:t>online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predavanja, live </a:t>
            </a:r>
            <a:r>
              <a:rPr lang="hr-HR" dirty="0" err="1" smtClean="0">
                <a:solidFill>
                  <a:prstClr val="white">
                    <a:lumMod val="50000"/>
                  </a:prstClr>
                </a:solidFill>
              </a:rPr>
              <a:t>chat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odgovori na upite sudionika</a:t>
            </a:r>
          </a:p>
          <a:p>
            <a:endParaRPr lang="hr-HR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663256"/>
            <a:ext cx="5911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M</a:t>
            </a:r>
            <a:r>
              <a:rPr lang="vi-VN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ogućnosti </a:t>
            </a:r>
            <a:r>
              <a:rPr lang="vi-VN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međunarodne suradnje i usavršavanja u okviru programa Erasmus+ -  eTwinning, </a:t>
            </a:r>
            <a:r>
              <a:rPr lang="vi-VN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Europass</a:t>
            </a:r>
            <a:endParaRPr lang="hr-HR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Predstavljanje primjera dobre prakse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Stručna usavršavanja</a:t>
            </a:r>
            <a:endParaRPr lang="vi-VN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8675" y="4407564"/>
            <a:ext cx="2520280" cy="164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93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e-Priručnik „Uvod u profesionalno usmjeravanje učenika”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987" y="141277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FB1CC"/>
                </a:solidFill>
              </a:rPr>
              <a:t>E-Priručnik</a:t>
            </a:r>
            <a:r>
              <a:rPr lang="hr-HR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hr-HR" dirty="0" smtClean="0">
                <a:solidFill>
                  <a:prstClr val="black"/>
                </a:solidFill>
              </a:rPr>
              <a:t>-</a:t>
            </a:r>
            <a:r>
              <a:rPr lang="hr-HR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hr-H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priručnik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dostupan na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mrežnim stranicama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Agencije za mobilnost i programe EU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koji uključuje 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teorijski sadržaj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predstavljen na seminarima, kao i 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primjere dobre prakse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prikupljene od strane stručnih suradnika</a:t>
            </a:r>
          </a:p>
          <a:p>
            <a:endParaRPr lang="hr-HR" dirty="0" smtClean="0">
              <a:solidFill>
                <a:prstClr val="black"/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Prikupljanje primjera dobre prakse: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razdoblje od završetka Seminara o PU do 15. lipnja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rgbClr val="2FB1CC"/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Izrada e-Priručnika: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rujan - studeni 2016.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prstClr val="black"/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Rezultat: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teorijski i praktični sadržaj predstavljen na Seminarima o PU dostupni su savjetnicima i ostalim zainteresiranima koji nisu u mogućnosti sudjelovati na Seminaru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5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/>
          <a:srcRect l="26296" t="5885" r="19312" b="11717"/>
          <a:stretch/>
        </p:blipFill>
        <p:spPr>
          <a:xfrm>
            <a:off x="5426583" y="858978"/>
            <a:ext cx="3133344" cy="26700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e-Priručnik: Primjeri dobre prakse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447" y="3861047"/>
            <a:ext cx="3187396" cy="212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P:\15. EUROGUIDANCE\EUROGUIDANCE\2016\3_Aktivnosti_u_HR\1_Seminari_o_PU\ePriručnik\6_Fotografi\Fotografije\Milan_Krkac\OS_Ksavera_Sandora_Gjalskog_Orbanic_Biliskov\OS¦î_KS¦îGjalski11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243072" cy="215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P:\15. EUROGUIDANCE\EUROGUIDANCE\2016\3_Aktivnosti_u_HR\1_Seminari_o_PU\ePriručnik\6_Fotografi\Fotografije\Milan_Krkac\OS_Bedenica_Skledar\OS¦î_Bedenica11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2393"/>
            <a:ext cx="4301490" cy="2862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3203848" y="2139924"/>
            <a:ext cx="3384376" cy="288032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Sudionici:</a:t>
            </a:r>
          </a:p>
          <a:p>
            <a:r>
              <a:rPr lang="hr-HR" dirty="0"/>
              <a:t>OŠ Šime </a:t>
            </a:r>
            <a:r>
              <a:rPr lang="hr-HR" dirty="0" err="1"/>
              <a:t>Budinića</a:t>
            </a:r>
            <a:r>
              <a:rPr lang="hr-HR" dirty="0"/>
              <a:t>, Zadar</a:t>
            </a:r>
          </a:p>
          <a:p>
            <a:r>
              <a:rPr lang="hr-HR" dirty="0"/>
              <a:t>OŠ Ivana Mažuranića, Zagreb</a:t>
            </a:r>
          </a:p>
          <a:p>
            <a:r>
              <a:rPr lang="hr-HR" dirty="0"/>
              <a:t>OŠ “Ivan Goran Kovačić”, Velika</a:t>
            </a:r>
          </a:p>
          <a:p>
            <a:r>
              <a:rPr lang="hr-HR" dirty="0"/>
              <a:t>OŠ </a:t>
            </a:r>
            <a:r>
              <a:rPr lang="hr-HR" dirty="0" err="1"/>
              <a:t>Martijanec</a:t>
            </a:r>
            <a:r>
              <a:rPr lang="hr-HR" dirty="0"/>
              <a:t>, </a:t>
            </a:r>
            <a:r>
              <a:rPr lang="hr-HR" dirty="0" err="1"/>
              <a:t>Martijanec</a:t>
            </a:r>
            <a:endParaRPr lang="hr-HR" dirty="0"/>
          </a:p>
          <a:p>
            <a:r>
              <a:rPr lang="hr-HR" dirty="0"/>
              <a:t>OŠ </a:t>
            </a:r>
            <a:r>
              <a:rPr lang="hr-HR" dirty="0" err="1"/>
              <a:t>Bedenica</a:t>
            </a:r>
            <a:r>
              <a:rPr lang="hr-HR" dirty="0"/>
              <a:t>, </a:t>
            </a:r>
            <a:r>
              <a:rPr lang="hr-HR" dirty="0" err="1"/>
              <a:t>Bedenica</a:t>
            </a:r>
            <a:endParaRPr lang="hr-HR" dirty="0"/>
          </a:p>
          <a:p>
            <a:r>
              <a:rPr lang="hr-HR" dirty="0"/>
              <a:t>OŠ Rapska, Zagreb</a:t>
            </a:r>
          </a:p>
          <a:p>
            <a:r>
              <a:rPr lang="hr-HR" dirty="0"/>
              <a:t>OŠ Ksavera Šandora </a:t>
            </a:r>
            <a:r>
              <a:rPr lang="hr-HR" dirty="0" err="1"/>
              <a:t>Đalskog</a:t>
            </a:r>
            <a:r>
              <a:rPr lang="hr-HR" dirty="0"/>
              <a:t>, Donja Zelina</a:t>
            </a:r>
          </a:p>
          <a:p>
            <a:pPr algn="ctr"/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29064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Informativne aktivnosti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340768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FB1CC"/>
                </a:solidFill>
              </a:rPr>
              <a:t>Suradnja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s ministarstvima, HZZ-om, CISOK centrima, školama, visokim učilištima</a:t>
            </a:r>
          </a:p>
          <a:p>
            <a:endParaRPr lang="hr-HR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Teme:</a:t>
            </a:r>
          </a:p>
          <a:p>
            <a:endParaRPr lang="hr-HR" b="1" dirty="0" smtClean="0">
              <a:solidFill>
                <a:srgbClr val="2FB1CC"/>
              </a:solidFill>
            </a:endParaRPr>
          </a:p>
          <a:p>
            <a:endParaRPr lang="hr-HR" b="1" dirty="0">
              <a:solidFill>
                <a:srgbClr val="2FB1CC"/>
              </a:solidFill>
            </a:endParaRPr>
          </a:p>
          <a:p>
            <a:endParaRPr lang="hr-HR" b="1" dirty="0" smtClean="0">
              <a:solidFill>
                <a:srgbClr val="2FB1CC"/>
              </a:solidFill>
            </a:endParaRPr>
          </a:p>
          <a:p>
            <a:endParaRPr lang="hr-HR" b="1" dirty="0" smtClean="0">
              <a:solidFill>
                <a:srgbClr val="2FB1CC"/>
              </a:solidFill>
            </a:endParaRPr>
          </a:p>
          <a:p>
            <a:endParaRPr lang="hr-HR" b="1" dirty="0" smtClean="0">
              <a:solidFill>
                <a:srgbClr val="2FB1CC"/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Cilj: </a:t>
            </a:r>
            <a:endParaRPr lang="hr-HR" b="1" dirty="0">
              <a:solidFill>
                <a:srgbClr val="2FB1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odgovoriti na praktične potrebe  </a:t>
            </a:r>
          </a:p>
          <a:p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    na području 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informirati o aktualnim trendovima u 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potaknuti savjetnike i učenike na </a:t>
            </a:r>
          </a:p>
          <a:p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     uključivanje u međunarodne mobilnosti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7771" y="1844824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Gostovanja u školama – predstavljanje AMPEU 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Europski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dan poslova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HZZ i EURES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Hrvatska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prstClr val="white">
                    <a:lumMod val="50000"/>
                  </a:prstClr>
                </a:solidFill>
              </a:rPr>
              <a:t>Info dan </a:t>
            </a:r>
            <a:r>
              <a:rPr lang="pl-PL" dirty="0">
                <a:solidFill>
                  <a:prstClr val="white">
                    <a:lumMod val="50000"/>
                  </a:prstClr>
                </a:solidFill>
              </a:rPr>
              <a:t>o strukovnim programima za savjetnike </a:t>
            </a:r>
            <a:r>
              <a:rPr lang="pl-PL" dirty="0" smtClean="0">
                <a:solidFill>
                  <a:prstClr val="white">
                    <a:lumMod val="50000"/>
                  </a:prstClr>
                </a:solidFill>
              </a:rPr>
              <a:t>HZZ-a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prstClr val="white">
                    <a:lumMod val="50000"/>
                  </a:prstClr>
                </a:solidFill>
              </a:rPr>
              <a:t>Info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dan: Kako razvijati karijeru pomoću alata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prstClr val="white">
                    <a:lumMod val="50000"/>
                  </a:prstClr>
                </a:solidFill>
              </a:rPr>
              <a:t>Info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dan o uslugama </a:t>
            </a:r>
            <a:r>
              <a:rPr lang="hr-HR" dirty="0" err="1" smtClean="0">
                <a:solidFill>
                  <a:prstClr val="white">
                    <a:lumMod val="50000"/>
                  </a:prstClr>
                </a:solidFill>
              </a:rPr>
              <a:t>Europassa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, Euroguidancea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, EURES-a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i CISOK-a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prstClr val="white">
                    <a:lumMod val="50000"/>
                  </a:prstClr>
                </a:solidFill>
              </a:rPr>
              <a:t>Info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dan o HKO-u</a:t>
            </a:r>
            <a:endParaRPr lang="hr-HR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027" y="3280378"/>
            <a:ext cx="2354064" cy="2147991"/>
          </a:xfrm>
          <a:prstGeom prst="rect">
            <a:avLst/>
          </a:prstGeom>
          <a:noFill/>
          <a:ln w="28575">
            <a:solidFill>
              <a:srgbClr val="2FB1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Učenje i usavršavanje pomoću alata E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22"/>
          <a:stretch/>
        </p:blipFill>
        <p:spPr bwMode="auto">
          <a:xfrm>
            <a:off x="5328084" y="4630989"/>
            <a:ext cx="2304256" cy="1594759"/>
          </a:xfrm>
          <a:prstGeom prst="rect">
            <a:avLst/>
          </a:prstGeom>
          <a:ln w="28575">
            <a:solidFill>
              <a:srgbClr val="2FB1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43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340767"/>
            <a:ext cx="4148224" cy="479754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206F88"/>
              </a:buClr>
            </a:pPr>
            <a:r>
              <a:rPr lang="hr-HR" sz="2400" b="1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Euroguidance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organizira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 koje savjetnicima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omogućuju mobilnost u svrhu učenja, usavršavanja, umrežavanja i međunarodne suradnje </a:t>
            </a:r>
          </a:p>
          <a:p>
            <a:pPr lvl="1">
              <a:buClr>
                <a:srgbClr val="206F88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Studijski posjeti </a:t>
            </a:r>
          </a:p>
          <a:p>
            <a:pPr lvl="1">
              <a:buClr>
                <a:srgbClr val="206F88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Prekogranični seminari</a:t>
            </a:r>
          </a:p>
          <a:p>
            <a:pPr lvl="1">
              <a:buClr>
                <a:srgbClr val="206F88"/>
              </a:buClr>
              <a:buFont typeface="Arial" panose="020B0604020202020204" pitchFamily="34" charset="0"/>
              <a:buChar char="•"/>
            </a:pPr>
            <a:r>
              <a:rPr lang="hr-HR" sz="2000" b="1" i="1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shadowing </a:t>
            </a:r>
            <a:r>
              <a:rPr lang="hr-HR" sz="2000" b="1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posjeti</a:t>
            </a:r>
          </a:p>
          <a:p>
            <a:pPr lvl="1">
              <a:buClr>
                <a:srgbClr val="206F88"/>
              </a:buClr>
              <a:buNone/>
            </a:pPr>
            <a:endParaRPr lang="hr-HR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206F88"/>
              </a:buClr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pruža informacije o programima mobilnosti za savjetnike kroz program Erasmus+</a:t>
            </a:r>
            <a:endParaRPr lang="hr-HR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>
                <a:srgbClr val="2FB1CC"/>
              </a:buClr>
              <a:buNone/>
            </a:pPr>
            <a:endParaRPr lang="hr-HR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E+_za_savjetnike_FINAL_naslovn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124744"/>
            <a:ext cx="2828032" cy="50315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Međunarodne aktivnosti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5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rmAutofit fontScale="90000"/>
          </a:bodyPr>
          <a:lstStyle/>
          <a:p>
            <a:r>
              <a:rPr lang="hr-HR" sz="3200" b="1" dirty="0">
                <a:solidFill>
                  <a:schemeClr val="bg1"/>
                </a:solidFill>
              </a:rPr>
              <a:t>S</a:t>
            </a:r>
            <a:r>
              <a:rPr lang="hr-HR" sz="3200" b="1" dirty="0" smtClean="0">
                <a:solidFill>
                  <a:schemeClr val="bg1"/>
                </a:solidFill>
              </a:rPr>
              <a:t>tudijski posjeti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24743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2FB1CC"/>
                </a:solidFill>
              </a:rPr>
              <a:t>Teme studijskih posjeta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cjeloživotno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profesionalno usmjeravanje u zemlji domaćinu, s naglaskom na pregled profesionalnog usmjeravanja u obrazovanju i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zapošljavanju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827023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2FB1CC"/>
                </a:solidFill>
              </a:rPr>
              <a:t>Sudionici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osobe koje se bave profesionalnim usmjeravanjem u zapošljavanju i obrazovanju na svim razinama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4162868"/>
            <a:ext cx="4483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FB1CC"/>
                </a:solidFill>
              </a:rPr>
              <a:t>Aktivnosti</a:t>
            </a:r>
            <a:endParaRPr lang="hr-HR" b="1" dirty="0">
              <a:solidFill>
                <a:srgbClr val="2FB1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razmjena iskustava s kolegama iz zemlje domaćina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upoznavanje s primjerima dobre prakse iz područja 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usavršavanje znanja i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vještina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17" t="30370" r="39376" b="19259"/>
          <a:stretch/>
        </p:blipFill>
        <p:spPr bwMode="auto">
          <a:xfrm>
            <a:off x="5239469" y="908720"/>
            <a:ext cx="3243728" cy="2151936"/>
          </a:xfrm>
          <a:prstGeom prst="rect">
            <a:avLst/>
          </a:prstGeom>
          <a:noFill/>
          <a:ln w="28575">
            <a:solidFill>
              <a:srgbClr val="2FB1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49"/>
          <a:stretch/>
        </p:blipFill>
        <p:spPr bwMode="auto">
          <a:xfrm>
            <a:off x="6297864" y="2481641"/>
            <a:ext cx="2826271" cy="2016224"/>
          </a:xfrm>
          <a:prstGeom prst="rect">
            <a:avLst/>
          </a:prstGeom>
          <a:noFill/>
          <a:ln w="28575">
            <a:solidFill>
              <a:srgbClr val="2FB1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2" t="21052" r="35185" b="23245"/>
          <a:stretch/>
        </p:blipFill>
        <p:spPr bwMode="auto">
          <a:xfrm>
            <a:off x="5148064" y="4042952"/>
            <a:ext cx="3191291" cy="2173092"/>
          </a:xfrm>
          <a:prstGeom prst="rect">
            <a:avLst/>
          </a:prstGeom>
          <a:noFill/>
          <a:ln w="28575">
            <a:solidFill>
              <a:srgbClr val="2FB1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25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340768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FB1CC"/>
                </a:solidFill>
              </a:rPr>
              <a:t>Organizatori: 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Nacionalni</a:t>
            </a:r>
            <a:r>
              <a:rPr lang="hr-HR" dirty="0" smtClean="0">
                <a:solidFill>
                  <a:srgbClr val="2FB1CC"/>
                </a:solidFill>
              </a:rPr>
              <a:t>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Euroguidance centri iz 11 europskih zemalja</a:t>
            </a:r>
          </a:p>
          <a:p>
            <a:endParaRPr lang="hr-HR" b="1" dirty="0" smtClean="0">
              <a:solidFill>
                <a:srgbClr val="2FB1CC"/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Cilj: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umrežavanje, učenje, razmjena iskustava i jačanje suradnje između karijernih savjetnika u EU u vidu ostvarivanja bolje prekogranične suradnje u profesionalnom usmjeravanju</a:t>
            </a:r>
          </a:p>
          <a:p>
            <a:endParaRPr lang="hr-HR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Program: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provođenje nacionalnog upitnika na temu seminara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predavanja i radionice sudionika iz svake zemlje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s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astavljanje </a:t>
            </a:r>
            <a:r>
              <a:rPr lang="hr-HR" i="1" dirty="0" smtClean="0">
                <a:solidFill>
                  <a:prstClr val="white">
                    <a:lumMod val="50000"/>
                  </a:prstClr>
                </a:solidFill>
              </a:rPr>
              <a:t>Zbornika radova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sa Seminara s </a:t>
            </a:r>
          </a:p>
          <a:p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   uključenim informacijama i praktičnim primjerima</a:t>
            </a:r>
          </a:p>
          <a:p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   koji savjetnicima u profesionalnom usmjeravanju</a:t>
            </a:r>
          </a:p>
          <a:p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   može poslužiti kao praktičan alat u svakodnevnom</a:t>
            </a:r>
          </a:p>
          <a:p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   radu</a:t>
            </a:r>
          </a:p>
          <a:p>
            <a:r>
              <a:rPr lang="hr-HR" b="1" dirty="0">
                <a:solidFill>
                  <a:srgbClr val="2FB1CC"/>
                </a:solidFill>
              </a:rPr>
              <a:t>Sudionici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savjetnici u profesionalnom usmjeravanju iz 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područja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zapošljavanja i obrazovanja</a:t>
            </a:r>
          </a:p>
          <a:p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8194" name="Picture 2" descr="P:\15. EUROGUIDANCE\EUROGUIDANCE\2015\2_International\1_CBS\11_Slike\IMAG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455" y="4293096"/>
            <a:ext cx="3030638" cy="1698994"/>
          </a:xfrm>
          <a:prstGeom prst="rect">
            <a:avLst/>
          </a:prstGeom>
          <a:ln w="28575">
            <a:solidFill>
              <a:srgbClr val="2FB1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Prekogranični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seminari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5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Sadržaj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676" y="1412776"/>
            <a:ext cx="7585748" cy="36289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514350" lvl="0" indent="-514350">
              <a:buNone/>
            </a:pPr>
            <a:r>
              <a:rPr lang="hr-HR" sz="2400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5673" y="1340768"/>
            <a:ext cx="51845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2FB1CC"/>
              </a:buClr>
              <a:buFont typeface="+mj-lt"/>
              <a:buAutoNum type="arabicPeriod"/>
            </a:pPr>
            <a:r>
              <a:rPr lang="hr-HR" sz="2000" b="1" spc="100" dirty="0" smtClean="0">
                <a:solidFill>
                  <a:srgbClr val="2FB1CC"/>
                </a:solidFill>
              </a:rPr>
              <a:t>Djelatnost Agencije za mobilnost i programe EU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2FB1CC"/>
              </a:buClr>
              <a:buFont typeface="+mj-lt"/>
              <a:buAutoNum type="arabicPeriod"/>
            </a:pPr>
            <a:r>
              <a:rPr lang="hr-HR" sz="2000" b="1" spc="100" dirty="0" smtClean="0">
                <a:solidFill>
                  <a:srgbClr val="2FB1CC"/>
                </a:solidFill>
              </a:rPr>
              <a:t>Euroguidance Hrvatska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2FB1CC"/>
              </a:buClr>
              <a:buFont typeface="+mj-lt"/>
              <a:buAutoNum type="arabicPeriod"/>
            </a:pPr>
            <a:r>
              <a:rPr lang="hr-HR" sz="2000" b="1" spc="100" dirty="0" smtClean="0">
                <a:solidFill>
                  <a:srgbClr val="2FB1CC"/>
                </a:solidFill>
              </a:rPr>
              <a:t>Aktivnosti namijenjene školskim savjetnicima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2FB1CC"/>
              </a:buClr>
              <a:buFont typeface="+mj-lt"/>
              <a:buAutoNum type="arabicPeriod"/>
            </a:pPr>
            <a:r>
              <a:rPr lang="hr-HR" sz="2000" b="1" spc="100" dirty="0" smtClean="0">
                <a:solidFill>
                  <a:srgbClr val="2FB1CC"/>
                </a:solidFill>
              </a:rPr>
              <a:t>Najava aktivnosti u 2017.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376" y="4428753"/>
            <a:ext cx="5995169" cy="153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05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1933138"/>
              </p:ext>
            </p:extLst>
          </p:nvPr>
        </p:nvGraphicFramePr>
        <p:xfrm>
          <a:off x="251520" y="1124743"/>
          <a:ext cx="8363272" cy="14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6"/>
          <a:stretch/>
        </p:blipFill>
        <p:spPr>
          <a:xfrm>
            <a:off x="2483768" y="2688729"/>
            <a:ext cx="2028978" cy="3024336"/>
          </a:xfrm>
          <a:prstGeom prst="rect">
            <a:avLst/>
          </a:prstGeom>
          <a:ln w="9525" cap="sq">
            <a:solidFill>
              <a:srgbClr val="2FB1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3" t="446" r="3967"/>
          <a:stretch/>
        </p:blipFill>
        <p:spPr>
          <a:xfrm>
            <a:off x="4716016" y="2708920"/>
            <a:ext cx="2039492" cy="3037947"/>
          </a:xfrm>
          <a:prstGeom prst="rect">
            <a:avLst/>
          </a:prstGeom>
          <a:ln w="6350" cap="sq">
            <a:solidFill>
              <a:srgbClr val="2FB1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4"/>
          <a:stretch/>
        </p:blipFill>
        <p:spPr>
          <a:xfrm>
            <a:off x="304800" y="2708920"/>
            <a:ext cx="2004166" cy="3024336"/>
          </a:xfrm>
          <a:prstGeom prst="rect">
            <a:avLst/>
          </a:prstGeom>
          <a:ln w="9525">
            <a:solidFill>
              <a:srgbClr val="2FB1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Euroguidance prekogranični seminari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10" cstate="print"/>
          <a:srcRect l="36387" t="14040" r="37331" b="10969"/>
          <a:stretch/>
        </p:blipFill>
        <p:spPr bwMode="auto">
          <a:xfrm>
            <a:off x="6948264" y="2708920"/>
            <a:ext cx="1971675" cy="3037947"/>
          </a:xfrm>
          <a:prstGeom prst="rect">
            <a:avLst/>
          </a:prstGeom>
          <a:ln>
            <a:solidFill>
              <a:srgbClr val="2FB1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38557" y="2400697"/>
            <a:ext cx="3748378" cy="1800200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PREKOGRANIČNI SEMINAR 2016.</a:t>
            </a:r>
          </a:p>
          <a:p>
            <a:pPr algn="ctr"/>
            <a:r>
              <a:rPr lang="hr-HR" b="1" dirty="0" smtClean="0"/>
              <a:t>Tema „Profesionalno usmjeravanje kao alat za integraciju </a:t>
            </a:r>
            <a:r>
              <a:rPr lang="hr-HR" b="1" dirty="0" err="1" smtClean="0"/>
              <a:t>migranata</a:t>
            </a:r>
            <a:r>
              <a:rPr lang="hr-HR" b="1" dirty="0" smtClean="0"/>
              <a:t> i manjina“</a:t>
            </a:r>
          </a:p>
          <a:p>
            <a:pPr algn="ctr"/>
            <a:r>
              <a:rPr lang="hr-HR" b="1" dirty="0" err="1" smtClean="0"/>
              <a:t>Potsdam</a:t>
            </a:r>
            <a:r>
              <a:rPr lang="hr-HR" b="1" dirty="0" smtClean="0"/>
              <a:t>, Njemačka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5710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340768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FB1CC"/>
                </a:solidFill>
              </a:rPr>
              <a:t>Tema: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organiziranje</a:t>
            </a:r>
            <a:r>
              <a:rPr lang="hr-HR" b="1" dirty="0" smtClean="0">
                <a:solidFill>
                  <a:srgbClr val="2FB1CC"/>
                </a:solidFill>
              </a:rPr>
              <a:t>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odlaznih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i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dolaznih posjeta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u svrhu dobivanja izravnog uvida u posao karijernog savjetnika u drugim europskim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zemljama</a:t>
            </a:r>
          </a:p>
          <a:p>
            <a:endParaRPr lang="hr-HR" b="1" dirty="0" smtClean="0">
              <a:solidFill>
                <a:srgbClr val="2FB1CC"/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Cilj: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umrežavanje, učenje, razmjena iskustava i jačanje suradnje između karijernih savjetnika u EU</a:t>
            </a:r>
          </a:p>
          <a:p>
            <a:endParaRPr lang="hr-HR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hr-HR" b="1" dirty="0" smtClean="0">
                <a:solidFill>
                  <a:srgbClr val="2FB1CC"/>
                </a:solidFill>
              </a:rPr>
              <a:t>Program: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upoznavanje nacionalnih obrazovnih sustava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upoznavanje s radom savjetnika u području obrazovanja </a:t>
            </a:r>
          </a:p>
          <a:p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     i zapošljavanja</a:t>
            </a:r>
            <a:endParaRPr lang="hr-HR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upoznavanje s radom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nacionalnih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Euroguidance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centara</a:t>
            </a:r>
            <a:endParaRPr lang="hr-HR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posjeti institucijama s ključnom ulogu u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PU</a:t>
            </a:r>
            <a:endParaRPr lang="hr-HR" b="1" dirty="0" smtClean="0">
              <a:solidFill>
                <a:srgbClr val="2FB1CC"/>
              </a:solidFill>
            </a:endParaRPr>
          </a:p>
          <a:p>
            <a:endParaRPr lang="hr-HR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7" name="Picture 4" descr="P:\15. EUROGUIDANCE\EUROGUIDANCE\2015\2_International\4_HZZ_job_shadowing\3_Leeds_UK\6_Zavrsno_izvjesce\Slike\8. Aspire_Opportunity 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86708"/>
            <a:ext cx="1808193" cy="2420887"/>
          </a:xfrm>
          <a:prstGeom prst="rect">
            <a:avLst/>
          </a:prstGeom>
          <a:ln w="28575">
            <a:solidFill>
              <a:srgbClr val="2FB1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782640"/>
            <a:ext cx="2157543" cy="1455179"/>
          </a:xfrm>
          <a:prstGeom prst="rect">
            <a:avLst/>
          </a:prstGeom>
          <a:ln w="28575">
            <a:solidFill>
              <a:srgbClr val="2FB1CC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Job shadowing </a:t>
            </a:r>
            <a:r>
              <a:rPr lang="en-US" sz="2400" b="1" dirty="0" err="1" smtClean="0">
                <a:solidFill>
                  <a:schemeClr val="bg1"/>
                </a:solidFill>
              </a:rPr>
              <a:t>posjeti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8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Najava aktivnosti u 2017. godini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84784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FB1CC"/>
                </a:solidFill>
              </a:rPr>
              <a:t>Seminari o profesionalnom usmjeravanju za stručne suradnike  u OŠ/ SŠ i predmetne nastavnike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eorijske i praktične osnove</a:t>
            </a:r>
          </a:p>
          <a:p>
            <a:pPr marL="285750" indent="-285750">
              <a:buFontTx/>
              <a:buChar char="-"/>
            </a:pP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ollow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seminara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webinari: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dijagnostički testovi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r>
              <a:rPr lang="hr-HR" b="1" dirty="0" smtClean="0">
                <a:solidFill>
                  <a:srgbClr val="2FB1CC"/>
                </a:solidFill>
              </a:rPr>
              <a:t>Istraživanje: Profesionalno usmjeravanje u OŠ/ SŠ </a:t>
            </a:r>
            <a:r>
              <a:rPr lang="hr-HR" b="1" dirty="0" smtClean="0">
                <a:solidFill>
                  <a:srgbClr val="2FB1CC"/>
                </a:solidFill>
              </a:rPr>
              <a:t>iz perspektive </a:t>
            </a:r>
            <a:r>
              <a:rPr lang="hr-HR" b="1" dirty="0" smtClean="0">
                <a:solidFill>
                  <a:srgbClr val="2FB1CC"/>
                </a:solidFill>
              </a:rPr>
              <a:t>učenika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astavak istraživanja o kapacitetima OŠ/ SŠ za provedbu PU</a:t>
            </a:r>
          </a:p>
          <a:p>
            <a:endParaRPr lang="hr-HR" dirty="0"/>
          </a:p>
          <a:p>
            <a:r>
              <a:rPr lang="hr-HR" b="1" dirty="0" smtClean="0">
                <a:solidFill>
                  <a:srgbClr val="2FB1CC"/>
                </a:solidFill>
              </a:rPr>
              <a:t>Webinari: Mogućnosti za mobilnost kroz program Erasmus+</a:t>
            </a:r>
          </a:p>
          <a:p>
            <a:endParaRPr lang="hr-HR" dirty="0"/>
          </a:p>
          <a:p>
            <a:r>
              <a:rPr lang="hr-HR" b="1" dirty="0" smtClean="0">
                <a:solidFill>
                  <a:srgbClr val="2FB1CC"/>
                </a:solidFill>
              </a:rPr>
              <a:t>Info dani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998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pic>
        <p:nvPicPr>
          <p:cNvPr id="6" name="Picture 4" descr="plavi balon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3340" y="-6077"/>
            <a:ext cx="3360988" cy="2912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55976" y="9807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Hvala na pozornosti!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231" b="85769" l="31667" r="8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4756" y="2276872"/>
            <a:ext cx="3277570" cy="28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66524" y="4509120"/>
            <a:ext cx="4176464" cy="1576689"/>
          </a:xfrm>
          <a:prstGeom prst="wedgeEllipseCallout">
            <a:avLst>
              <a:gd name="adj1" fmla="val 25692"/>
              <a:gd name="adj2" fmla="val -79149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euroguidance@</a:t>
            </a:r>
            <a:r>
              <a:rPr lang="hr-HR" dirty="0" err="1"/>
              <a:t>mobilnost.hr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4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11188" y="1524000"/>
            <a:ext cx="6481762" cy="54102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0113" y="1268413"/>
            <a:ext cx="3671887" cy="4537075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800" b="1" spc="-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268413"/>
            <a:ext cx="3384550" cy="2376487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Eurodesk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6649270"/>
              </p:ext>
            </p:extLst>
          </p:nvPr>
        </p:nvGraphicFramePr>
        <p:xfrm>
          <a:off x="900113" y="1268413"/>
          <a:ext cx="3671888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5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84897">
                <a:tc>
                  <a:txBody>
                    <a:bodyPr/>
                    <a:lstStyle/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ODGOJ I OPĆE OBRAZOVANJE</a:t>
                      </a:r>
                    </a:p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r>
                        <a:rPr lang="hr-HR" sz="1400" b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eTwinning</a:t>
                      </a:r>
                      <a:endParaRPr lang="hr-HR" sz="14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hr-H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18" marB="4571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STRUKOVNO OBRAZOVANJE I OSPOSOBLJA-VANJE</a:t>
                      </a:r>
                    </a:p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ECVET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18" marB="4571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5282">
                <a:tc>
                  <a:txBody>
                    <a:bodyPr/>
                    <a:lstStyle/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OPĆE OBRAZOVANJE ODRASLIH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18" marB="4571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MREŽE I INICIJATIVE</a:t>
                      </a:r>
                    </a:p>
                    <a:p>
                      <a:endParaRPr lang="hr-HR" sz="12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400" b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Europass</a:t>
                      </a:r>
                      <a:endParaRPr lang="hr-HR" sz="14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Euroguidance</a:t>
                      </a:r>
                      <a:endParaRPr lang="hr-HR" sz="14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Europska oznaka jezika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18" marB="4571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071">
                <a:tc gridSpan="2">
                  <a:txBody>
                    <a:bodyPr/>
                    <a:lstStyle/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VISOKO OBRAZOVANJE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18" marB="457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749">
                <a:tc>
                  <a:txBody>
                    <a:bodyPr/>
                    <a:lstStyle/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CEEPUS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18" marB="457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BILATERALNE STIPENDIJE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18" marB="4571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0" y="3429000"/>
            <a:ext cx="3384550" cy="23764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0" y="3429000"/>
          <a:ext cx="3744913" cy="2411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05707"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OBZOR</a:t>
                      </a:r>
                      <a:r>
                        <a:rPr lang="hr-HR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2020.</a:t>
                      </a:r>
                      <a:endParaRPr lang="hr-HR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09" marB="45709" anchor="ctr" anchorCtr="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5707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EURAXESS</a:t>
                      </a:r>
                      <a:endParaRPr lang="hr-HR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09" marB="45709" anchor="ctr" anchorCtr="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63" y="1397000"/>
            <a:ext cx="776128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2267744" y="332656"/>
            <a:ext cx="6635080" cy="504056"/>
          </a:xfrm>
          <a:prstGeom prst="rect">
            <a:avLst/>
          </a:prstGeom>
          <a:solidFill>
            <a:srgbClr val="2FB1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2400" b="1" dirty="0">
                <a:solidFill>
                  <a:schemeClr val="bg1"/>
                </a:solidFill>
              </a:rPr>
              <a:t>Agencija za mobilnost i programe EU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7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9632" y="1340768"/>
            <a:ext cx="7632848" cy="4608511"/>
          </a:xfrm>
        </p:spPr>
        <p:txBody>
          <a:bodyPr>
            <a:normAutofit/>
          </a:bodyPr>
          <a:lstStyle/>
          <a:p>
            <a:pPr marL="0" lvl="0" indent="0">
              <a:buClr>
                <a:srgbClr val="2FB1CC"/>
              </a:buClr>
              <a:buNone/>
            </a:pPr>
            <a:r>
              <a:rPr lang="hr-HR" sz="2400" b="1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</a:t>
            </a:r>
            <a:r>
              <a:rPr lang="hr-HR" sz="2400" b="1" dirty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Euroguidance?</a:t>
            </a:r>
          </a:p>
          <a:p>
            <a:pPr>
              <a:buClr>
                <a:srgbClr val="206F88"/>
              </a:buClr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europska mreža nacionalnih centara za podršku profesionalnom usmjeravanju</a:t>
            </a:r>
          </a:p>
          <a:p>
            <a:pPr marL="0" indent="0">
              <a:buClr>
                <a:srgbClr val="2FB1CC"/>
              </a:buClr>
              <a:buNone/>
            </a:pPr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2FB1CC"/>
              </a:buClr>
              <a:buNone/>
            </a:pPr>
            <a:r>
              <a:rPr lang="hr-HR" sz="2400" b="1" dirty="0" smtClean="0">
                <a:solidFill>
                  <a:srgbClr val="2FB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Ciljevi</a:t>
            </a:r>
          </a:p>
          <a:p>
            <a:pPr lvl="0">
              <a:buClr>
                <a:srgbClr val="206F88"/>
              </a:buClr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promicanje europske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dimenzije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u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cjeloživotnom profesionalnom usmjeravanju</a:t>
            </a:r>
          </a:p>
          <a:p>
            <a:pPr lvl="0">
              <a:buClr>
                <a:srgbClr val="206F88"/>
              </a:buClr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pružanje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informacija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o cjeloživotnom profesionalnom usmjeravanju i mobilnosti u svrhu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učenja</a:t>
            </a: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Clr>
                <a:srgbClr val="2FB1CC"/>
              </a:buClr>
              <a:buNone/>
            </a:pPr>
            <a:endParaRPr lang="hr-H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2FB1CC"/>
              </a:buClr>
            </a:pPr>
            <a:endParaRPr lang="hr-HR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721" y="4581128"/>
            <a:ext cx="2855959" cy="170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Euroguidance Hrvatska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53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2942295"/>
              </p:ext>
            </p:extLst>
          </p:nvPr>
        </p:nvGraphicFramePr>
        <p:xfrm>
          <a:off x="1403648" y="1611024"/>
          <a:ext cx="7488832" cy="43480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744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bg1"/>
                          </a:solidFill>
                        </a:rPr>
                        <a:t>Osobama koje </a:t>
                      </a:r>
                      <a:r>
                        <a:rPr lang="hr-HR" sz="2000" b="1" dirty="0">
                          <a:solidFill>
                            <a:schemeClr val="tx1"/>
                          </a:solidFill>
                        </a:rPr>
                        <a:t>pružaju</a:t>
                      </a: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 usluge profesionalnog usmjeravanja</a:t>
                      </a:r>
                      <a:endParaRPr lang="hr-HR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FB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bg1"/>
                          </a:solidFill>
                        </a:rPr>
                        <a:t>Osobama koje </a:t>
                      </a:r>
                      <a:r>
                        <a:rPr lang="hr-HR" sz="2000" b="1" dirty="0">
                          <a:solidFill>
                            <a:schemeClr val="tx1"/>
                          </a:solidFill>
                        </a:rPr>
                        <a:t>traže</a:t>
                      </a: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 usluge profesionalnog usmjeravanja</a:t>
                      </a:r>
                      <a:endParaRPr lang="hr-HR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FB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školski </a:t>
                      </a:r>
                      <a:r>
                        <a:rPr lang="hr-H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savjetnici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(psiholozi,</a:t>
                      </a:r>
                      <a:r>
                        <a:rPr lang="hr-HR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pedagozi…)</a:t>
                      </a:r>
                      <a:endParaRPr lang="hr-HR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učenici</a:t>
                      </a:r>
                      <a:endParaRPr lang="hr-HR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savjetnici na visokim učilištima</a:t>
                      </a:r>
                      <a:endParaRPr lang="hr-HR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studenti</a:t>
                      </a:r>
                      <a:endParaRPr lang="hr-HR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88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karijerni </a:t>
                      </a:r>
                      <a:r>
                        <a:rPr lang="hr-H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savjetnici,</a:t>
                      </a:r>
                      <a:r>
                        <a:rPr lang="hr-HR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savjetnici u području zapošljavanja</a:t>
                      </a:r>
                      <a:endParaRPr lang="hr-HR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odrasli,</a:t>
                      </a:r>
                      <a:r>
                        <a:rPr lang="hr-HR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r-HR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nezaposleni, svi koji se žele obrazovati i osposobljavati u inozemstvu</a:t>
                      </a:r>
                      <a:endParaRPr lang="hr-HR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Kome je Euroguidance namijenjen?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9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7100" y="1412776"/>
            <a:ext cx="7019699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>
                <a:solidFill>
                  <a:srgbClr val="2FB1CC"/>
                </a:solidFill>
              </a:rPr>
              <a:t>I</a:t>
            </a:r>
            <a:r>
              <a:rPr lang="en-US" sz="2400" b="1" dirty="0" err="1" smtClean="0">
                <a:solidFill>
                  <a:srgbClr val="2FB1CC"/>
                </a:solidFill>
              </a:rPr>
              <a:t>straživanje</a:t>
            </a:r>
            <a:r>
              <a:rPr lang="hr-HR" sz="2400" b="1" dirty="0">
                <a:solidFill>
                  <a:srgbClr val="2FB1CC"/>
                </a:solidFill>
              </a:rPr>
              <a:t> </a:t>
            </a:r>
            <a:r>
              <a:rPr lang="hr-HR" sz="2400" b="1" dirty="0" smtClean="0">
                <a:solidFill>
                  <a:srgbClr val="2FB1CC"/>
                </a:solidFill>
              </a:rPr>
              <a:t>o postojećim kapacitetima OŠ i SŠ za provedbu profesionalnog informiranja i </a:t>
            </a:r>
            <a:r>
              <a:rPr lang="hr-HR" sz="2400" b="1" dirty="0" smtClean="0">
                <a:solidFill>
                  <a:srgbClr val="2FB1CC"/>
                </a:solidFill>
              </a:rPr>
              <a:t>savjetovanja</a:t>
            </a:r>
            <a:endParaRPr lang="hr-HR" sz="2400" b="1" dirty="0" smtClean="0">
              <a:solidFill>
                <a:srgbClr val="2FB1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800" b="1" dirty="0" smtClean="0">
              <a:solidFill>
                <a:srgbClr val="9BBB59"/>
              </a:solidFill>
            </a:endParaRPr>
          </a:p>
          <a:p>
            <a:pPr marL="0" indent="0">
              <a:buNone/>
            </a:pPr>
            <a:r>
              <a:rPr lang="hr-HR" sz="2400" b="1" dirty="0" smtClean="0">
                <a:solidFill>
                  <a:srgbClr val="2FB1CC"/>
                </a:solidFill>
              </a:rPr>
              <a:t>Provoditelj: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Institut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za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migracije (nezavisna istraživačica)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2FB1CC"/>
                </a:solidFill>
              </a:rPr>
              <a:t>Organizator: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Euroguidance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Hrvatska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2FB1CC"/>
                </a:solidFill>
              </a:rPr>
              <a:t>Perspektiva: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ezultat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istraživanja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iskorišteni su kao podloga za daljnji razvoj profesionalnog usmjeravanja u obrazovanju u RH te su navedeni u </a:t>
            </a:r>
            <a:r>
              <a:rPr lang="hr-HR" sz="2400" b="1" i="1" dirty="0" smtClean="0">
                <a:solidFill>
                  <a:schemeClr val="bg1">
                    <a:lumMod val="50000"/>
                  </a:schemeClr>
                </a:solidFill>
              </a:rPr>
              <a:t>Nacionalnoj strategiji </a:t>
            </a:r>
            <a:r>
              <a:rPr lang="hr-HR" sz="2400" b="1" i="1" dirty="0" err="1" smtClean="0">
                <a:solidFill>
                  <a:schemeClr val="bg1">
                    <a:lumMod val="50000"/>
                  </a:schemeClr>
                </a:solidFill>
              </a:rPr>
              <a:t>cjeloživotnog</a:t>
            </a:r>
            <a:r>
              <a:rPr lang="hr-HR" sz="2400" b="1" i="1" dirty="0" smtClean="0">
                <a:solidFill>
                  <a:schemeClr val="bg1">
                    <a:lumMod val="50000"/>
                  </a:schemeClr>
                </a:solidFill>
              </a:rPr>
              <a:t> profesionalnog  usmjeravanja i razvoja karijere u Republici  Hrvatskoj 2016.-2020.</a:t>
            </a:r>
            <a:endParaRPr lang="hr-HR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06" b="89623" l="30488" r="89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843786"/>
            <a:ext cx="1919637" cy="165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Istraživanja </a:t>
            </a:r>
            <a:r>
              <a:rPr lang="hr-HR" sz="2400" b="1" dirty="0" smtClean="0">
                <a:solidFill>
                  <a:schemeClr val="bg1"/>
                </a:solidFill>
              </a:rPr>
              <a:t>Euroguidancea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9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792088"/>
          </a:xfrm>
          <a:solidFill>
            <a:srgbClr val="2FB1CC"/>
          </a:solidFill>
        </p:spPr>
        <p:txBody>
          <a:bodyPr>
            <a:normAutofit/>
          </a:bodyPr>
          <a:lstStyle/>
          <a:p>
            <a:r>
              <a:rPr lang="en-US" sz="2200" b="1" dirty="0" err="1">
                <a:solidFill>
                  <a:schemeClr val="bg1"/>
                </a:solidFill>
              </a:rPr>
              <a:t>Istraživanje</a:t>
            </a:r>
            <a:r>
              <a:rPr lang="en-US" sz="2200" b="1" dirty="0">
                <a:solidFill>
                  <a:schemeClr val="bg1"/>
                </a:solidFill>
              </a:rPr>
              <a:t> o </a:t>
            </a:r>
            <a:r>
              <a:rPr lang="en-US" sz="2200" b="1" dirty="0" err="1">
                <a:solidFill>
                  <a:schemeClr val="bg1"/>
                </a:solidFill>
              </a:rPr>
              <a:t>postojećim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kapacitetima</a:t>
            </a:r>
            <a:r>
              <a:rPr lang="en-US" sz="2200" b="1" dirty="0">
                <a:solidFill>
                  <a:schemeClr val="bg1"/>
                </a:solidFill>
              </a:rPr>
              <a:t> OŠ </a:t>
            </a:r>
            <a:r>
              <a:rPr lang="en-US" sz="2200" b="1" dirty="0" err="1">
                <a:solidFill>
                  <a:schemeClr val="bg1"/>
                </a:solidFill>
              </a:rPr>
              <a:t>i</a:t>
            </a:r>
            <a:r>
              <a:rPr lang="en-US" sz="2200" b="1" dirty="0">
                <a:solidFill>
                  <a:schemeClr val="bg1"/>
                </a:solidFill>
              </a:rPr>
              <a:t> SŠ </a:t>
            </a:r>
            <a:r>
              <a:rPr lang="en-US" sz="2200" b="1" dirty="0" err="1">
                <a:solidFill>
                  <a:schemeClr val="bg1"/>
                </a:solidFill>
              </a:rPr>
              <a:t>za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provedbu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profesionalnog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informiranja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usmjeravanja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1687160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PU nezastupljeno u </a:t>
            </a: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školskim 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dokumentima, nedostatno definirano</a:t>
            </a:r>
            <a:endParaRPr lang="hr-HR" sz="16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PU 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nije prioritetna aktivnost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m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etode rada: prednost </a:t>
            </a: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grupnom informiranju 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o </a:t>
            </a: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obrazovnim 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mogućnostima; manje važnosti se pridaje osposobljavanju </a:t>
            </a: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učenika za traženje 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posla, </a:t>
            </a: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vještinama donošenja odluka i postavljanja životnih ciljeva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3970511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 većim školama (&gt;500) prosječan </a:t>
            </a: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broj stručnih suradnika manji je od propisanog Državnim pedagoškim 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standardom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PU redovito se provodi u završnim razredima OŠ, no postoji potreba </a:t>
            </a: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za uvođenjem elemenata profesionalnog usmjeravanja u ranijoj fazi školovanja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6414" y="1628800"/>
            <a:ext cx="1872208" cy="1440160"/>
          </a:xfrm>
          <a:prstGeom prst="roundRect">
            <a:avLst/>
          </a:prstGeom>
          <a:solidFill>
            <a:srgbClr val="2FB1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prstClr val="white"/>
                </a:solidFill>
              </a:rPr>
              <a:t>Institucionalni </a:t>
            </a:r>
            <a:r>
              <a:rPr lang="hr-HR" b="1" dirty="0">
                <a:solidFill>
                  <a:prstClr val="white"/>
                </a:solidFill>
              </a:rPr>
              <a:t>kapaciteti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3207" y="3789040"/>
            <a:ext cx="1872208" cy="1440160"/>
          </a:xfrm>
          <a:prstGeom prst="roundRect">
            <a:avLst/>
          </a:prstGeom>
          <a:solidFill>
            <a:srgbClr val="2FB1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prstClr val="white"/>
                </a:solidFill>
              </a:rPr>
              <a:t>Izvedbeni </a:t>
            </a:r>
            <a:r>
              <a:rPr lang="hr-HR" b="1" dirty="0">
                <a:solidFill>
                  <a:prstClr val="white"/>
                </a:solidFill>
              </a:rPr>
              <a:t>kapaciteti</a:t>
            </a:r>
          </a:p>
        </p:txBody>
      </p:sp>
    </p:spTree>
    <p:extLst>
      <p:ext uri="{BB962C8B-B14F-4D97-AF65-F5344CB8AC3E}">
        <p14:creationId xmlns:p14="http://schemas.microsoft.com/office/powerpoint/2010/main" xmlns="" val="6504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792088"/>
          </a:xfrm>
          <a:solidFill>
            <a:srgbClr val="2FB1CC"/>
          </a:solidFill>
        </p:spPr>
        <p:txBody>
          <a:bodyPr>
            <a:normAutofit/>
          </a:bodyPr>
          <a:lstStyle/>
          <a:p>
            <a:r>
              <a:rPr lang="en-US" sz="2200" b="1" dirty="0" err="1">
                <a:solidFill>
                  <a:schemeClr val="bg1"/>
                </a:solidFill>
              </a:rPr>
              <a:t>Istraživanje</a:t>
            </a:r>
            <a:r>
              <a:rPr lang="en-US" sz="2200" b="1" dirty="0">
                <a:solidFill>
                  <a:schemeClr val="bg1"/>
                </a:solidFill>
              </a:rPr>
              <a:t> o </a:t>
            </a:r>
            <a:r>
              <a:rPr lang="en-US" sz="2200" b="1" dirty="0" err="1">
                <a:solidFill>
                  <a:schemeClr val="bg1"/>
                </a:solidFill>
              </a:rPr>
              <a:t>postojećim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kapacitetima</a:t>
            </a:r>
            <a:r>
              <a:rPr lang="en-US" sz="2200" b="1" dirty="0">
                <a:solidFill>
                  <a:schemeClr val="bg1"/>
                </a:solidFill>
              </a:rPr>
              <a:t> OŠ </a:t>
            </a:r>
            <a:r>
              <a:rPr lang="en-US" sz="2200" b="1" dirty="0" err="1">
                <a:solidFill>
                  <a:schemeClr val="bg1"/>
                </a:solidFill>
              </a:rPr>
              <a:t>i</a:t>
            </a:r>
            <a:r>
              <a:rPr lang="en-US" sz="2200" b="1" dirty="0">
                <a:solidFill>
                  <a:schemeClr val="bg1"/>
                </a:solidFill>
              </a:rPr>
              <a:t> SŠ </a:t>
            </a:r>
            <a:r>
              <a:rPr lang="en-US" sz="2200" b="1" dirty="0" err="1">
                <a:solidFill>
                  <a:schemeClr val="bg1"/>
                </a:solidFill>
              </a:rPr>
              <a:t>za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provedbu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profesionalnog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informiranja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usmjeravanja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933381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adekvatno obavljanje zadataka i obveza stručne službe; snažna </a:t>
            </a: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potreba stručnih suradnika za dodatnim osposobljavanjem i ulaganjem u kontinuirano usavršavanje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397079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n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edostatna financijska </a:t>
            </a: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sredstava za kupnju alata profesionalnog 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usmjeravanja (dijagnostičkih testova) i </a:t>
            </a:r>
            <a:r>
              <a:rPr lang="hr-HR" sz="1600" dirty="0">
                <a:solidFill>
                  <a:prstClr val="white">
                    <a:lumMod val="50000"/>
                  </a:prstClr>
                </a:solidFill>
              </a:rPr>
              <a:t>podmirivanje troškova stručnih usavršavanja i edukacija </a:t>
            </a:r>
            <a:r>
              <a:rPr lang="hr-HR" sz="1600" dirty="0" smtClean="0">
                <a:solidFill>
                  <a:prstClr val="white">
                    <a:lumMod val="50000"/>
                  </a:prstClr>
                </a:solidFill>
              </a:rPr>
              <a:t>suradnika, ali i ograničena ponuda seminara posvećenih PU unutar sustava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6414" y="1628800"/>
            <a:ext cx="1872208" cy="1440160"/>
          </a:xfrm>
          <a:prstGeom prst="roundRect">
            <a:avLst/>
          </a:prstGeom>
          <a:solidFill>
            <a:srgbClr val="2FB1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prstClr val="white"/>
                </a:solidFill>
              </a:rPr>
              <a:t>Profesionalni </a:t>
            </a:r>
            <a:r>
              <a:rPr lang="hr-HR" b="1" dirty="0">
                <a:solidFill>
                  <a:prstClr val="white"/>
                </a:solidFill>
              </a:rPr>
              <a:t>kapaciteti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3207" y="3789040"/>
            <a:ext cx="1872208" cy="1440160"/>
          </a:xfrm>
          <a:prstGeom prst="roundRect">
            <a:avLst/>
          </a:prstGeom>
          <a:solidFill>
            <a:srgbClr val="2FB1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prstClr val="white"/>
                </a:solidFill>
              </a:rPr>
              <a:t>Materijalni </a:t>
            </a:r>
            <a:r>
              <a:rPr lang="hr-HR" b="1" dirty="0">
                <a:solidFill>
                  <a:prstClr val="white"/>
                </a:solidFill>
              </a:rPr>
              <a:t>kapaciteti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707904" y="1700808"/>
            <a:ext cx="4248472" cy="4176464"/>
          </a:xfrm>
          <a:prstGeom prst="wedgeRoundRectCallout">
            <a:avLst>
              <a:gd name="adj1" fmla="val 17407"/>
              <a:gd name="adj2" fmla="val -58237"/>
              <a:gd name="adj3" fmla="val 16667"/>
            </a:avLst>
          </a:prstGeom>
          <a:solidFill>
            <a:srgbClr val="2FB1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AMPEU – NADAHNUĆE – PUBLIKACIJE – 2014. – </a:t>
            </a:r>
          </a:p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ISTRAŽIVANJE O POSTOJEĆIM KAPACITETIMA OŠ I SŠ ZA PROVEDBU PROFESIONALNOG INFORMIRANJA I USMJERAVANJA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635080" cy="504056"/>
          </a:xfrm>
          <a:solidFill>
            <a:srgbClr val="2FB1CC"/>
          </a:solidFill>
        </p:spPr>
        <p:txBody>
          <a:bodyPr>
            <a:no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Aktivnosti </a:t>
            </a:r>
            <a:r>
              <a:rPr lang="hr-HR" sz="2000" b="1" dirty="0" err="1" smtClean="0">
                <a:solidFill>
                  <a:schemeClr val="bg1"/>
                </a:solidFill>
              </a:rPr>
              <a:t>Euroguidancea</a:t>
            </a:r>
            <a:r>
              <a:rPr lang="hr-HR" sz="2000" b="1" dirty="0" smtClean="0">
                <a:solidFill>
                  <a:schemeClr val="bg1"/>
                </a:solidFill>
              </a:rPr>
              <a:t> namijenjene savjetnicima u PU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484784"/>
            <a:ext cx="648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</a:rPr>
              <a:t> suradnji s partnerima, Euroguidance provodi ciljane aktivnosti namijenjene savjetnicima u profesionalnom usmjeravanju:</a:t>
            </a:r>
          </a:p>
          <a:p>
            <a:endParaRPr lang="hr-HR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b="1" dirty="0">
                <a:solidFill>
                  <a:srgbClr val="F79646">
                    <a:lumMod val="75000"/>
                  </a:srgbClr>
                </a:solidFill>
              </a:rPr>
              <a:t>Seminari o profesionalnom </a:t>
            </a:r>
            <a:r>
              <a:rPr lang="hr-HR" b="1" dirty="0" smtClean="0">
                <a:solidFill>
                  <a:srgbClr val="F79646">
                    <a:lumMod val="75000"/>
                  </a:srgbClr>
                </a:solidFill>
              </a:rPr>
              <a:t>usmjeravanju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 smtClean="0">
                <a:solidFill>
                  <a:srgbClr val="F79646">
                    <a:lumMod val="75000"/>
                  </a:srgbClr>
                </a:solidFill>
              </a:rPr>
              <a:t>Webinari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 err="1" smtClean="0">
                <a:solidFill>
                  <a:srgbClr val="F79646">
                    <a:lumMod val="75000"/>
                  </a:srgbClr>
                </a:solidFill>
              </a:rPr>
              <a:t>ePriručnik</a:t>
            </a:r>
            <a:r>
              <a:rPr lang="hr-HR" b="1" dirty="0" smtClean="0">
                <a:solidFill>
                  <a:srgbClr val="F79646">
                    <a:lumMod val="75000"/>
                  </a:srgbClr>
                </a:solidFill>
              </a:rPr>
              <a:t> „Uvod u profesionalno usmjeravanje učenika”</a:t>
            </a:r>
            <a:endParaRPr lang="hr-HR" b="1" dirty="0">
              <a:solidFill>
                <a:srgbClr val="F79646">
                  <a:lumMod val="75000"/>
                </a:srgb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b="1" dirty="0" smtClean="0">
                <a:solidFill>
                  <a:srgbClr val="F79646">
                    <a:lumMod val="75000"/>
                  </a:srgbClr>
                </a:solidFill>
              </a:rPr>
              <a:t>Informativne aktivnosti</a:t>
            </a:r>
            <a:endParaRPr lang="hr-HR" b="1" dirty="0">
              <a:solidFill>
                <a:srgbClr val="F79646">
                  <a:lumMod val="75000"/>
                </a:srgb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b="1" dirty="0" smtClean="0">
                <a:solidFill>
                  <a:srgbClr val="F79646">
                    <a:lumMod val="75000"/>
                  </a:srgbClr>
                </a:solidFill>
              </a:rPr>
              <a:t>Međunarodne aktivnosti s ciljem usavršavanja i umrežavanja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b="1" dirty="0" smtClean="0">
                <a:solidFill>
                  <a:srgbClr val="F79646">
                    <a:lumMod val="75000"/>
                  </a:srgbClr>
                </a:solidFill>
              </a:rPr>
              <a:t>Studijski </a:t>
            </a:r>
            <a:r>
              <a:rPr lang="hr-HR" b="1" dirty="0">
                <a:solidFill>
                  <a:srgbClr val="F79646">
                    <a:lumMod val="75000"/>
                  </a:srgbClr>
                </a:solidFill>
              </a:rPr>
              <a:t>posjeti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b="1" i="1" dirty="0" smtClean="0">
                <a:solidFill>
                  <a:srgbClr val="F79646">
                    <a:lumMod val="75000"/>
                  </a:srgbClr>
                </a:solidFill>
              </a:rPr>
              <a:t>Job </a:t>
            </a:r>
            <a:r>
              <a:rPr lang="hr-HR" b="1" i="1" dirty="0" err="1">
                <a:solidFill>
                  <a:srgbClr val="F79646">
                    <a:lumMod val="75000"/>
                  </a:srgbClr>
                </a:solidFill>
              </a:rPr>
              <a:t>shadowing</a:t>
            </a:r>
            <a:r>
              <a:rPr lang="hr-HR" b="1" i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hr-HR" b="1" dirty="0">
                <a:solidFill>
                  <a:srgbClr val="F79646">
                    <a:lumMod val="75000"/>
                  </a:srgbClr>
                </a:solidFill>
              </a:rPr>
              <a:t>posjeti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b="1" dirty="0" smtClean="0">
                <a:solidFill>
                  <a:srgbClr val="F79646">
                    <a:lumMod val="75000"/>
                  </a:srgbClr>
                </a:solidFill>
              </a:rPr>
              <a:t>Prekogranični seminari</a:t>
            </a:r>
            <a:endParaRPr lang="hr-HR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8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guidance_14_9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Euroguidance_14_9_2015</Template>
  <TotalTime>3171</TotalTime>
  <Words>1413</Words>
  <Application>Microsoft Office PowerPoint</Application>
  <PresentationFormat>On-screen Show (4:3)</PresentationFormat>
  <Paragraphs>285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Euroguidance_14_9_2015</vt:lpstr>
      <vt:lpstr>4_Office Theme</vt:lpstr>
      <vt:lpstr>Euroguidance Hrvatska</vt:lpstr>
      <vt:lpstr>Sadržaj</vt:lpstr>
      <vt:lpstr>  </vt:lpstr>
      <vt:lpstr>Euroguidance Hrvatska</vt:lpstr>
      <vt:lpstr>Kome je Euroguidance namijenjen?</vt:lpstr>
      <vt:lpstr>Istraživanja Euroguidancea</vt:lpstr>
      <vt:lpstr>Istraživanje o postojećim kapacitetima OŠ i SŠ za provedbu profesionalnog informiranja i usmjeravanja</vt:lpstr>
      <vt:lpstr>Istraživanje o postojećim kapacitetima OŠ i SŠ za provedbu profesionalnog informiranja i usmjeravanja</vt:lpstr>
      <vt:lpstr>Aktivnosti Euroguidancea namijenjene savjetnicima u PU</vt:lpstr>
      <vt:lpstr>Seminari o profesionalnom usmjeravanju</vt:lpstr>
      <vt:lpstr>Seminari o profesionalnom usmjeravanju</vt:lpstr>
      <vt:lpstr>Slide 12</vt:lpstr>
      <vt:lpstr>Webinari</vt:lpstr>
      <vt:lpstr>e-Priručnik „Uvod u profesionalno usmjeravanje učenika”</vt:lpstr>
      <vt:lpstr>e-Priručnik: Primjeri dobre prakse</vt:lpstr>
      <vt:lpstr>Informativne aktivnosti</vt:lpstr>
      <vt:lpstr>Međunarodne aktivnosti</vt:lpstr>
      <vt:lpstr>Studijski posjeti</vt:lpstr>
      <vt:lpstr>Prekogranični seminari</vt:lpstr>
      <vt:lpstr>Euroguidance prekogranični seminari</vt:lpstr>
      <vt:lpstr>Job shadowing posjeti</vt:lpstr>
      <vt:lpstr>Najava aktivnosti u 2017. godini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Euroguidance Hrvatska</dc:title>
  <dc:creator>Mia Trcol</dc:creator>
  <cp:lastModifiedBy>Dell</cp:lastModifiedBy>
  <cp:revision>155</cp:revision>
  <cp:lastPrinted>2016-09-30T16:14:05Z</cp:lastPrinted>
  <dcterms:created xsi:type="dcterms:W3CDTF">2015-10-07T08:04:18Z</dcterms:created>
  <dcterms:modified xsi:type="dcterms:W3CDTF">2016-10-03T01:14:53Z</dcterms:modified>
</cp:coreProperties>
</file>