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10" r:id="rId3"/>
  </p:sldMasterIdLst>
  <p:notesMasterIdLst>
    <p:notesMasterId r:id="rId20"/>
  </p:notesMasterIdLst>
  <p:sldIdLst>
    <p:sldId id="256" r:id="rId4"/>
    <p:sldId id="267" r:id="rId5"/>
    <p:sldId id="278" r:id="rId6"/>
    <p:sldId id="279" r:id="rId7"/>
    <p:sldId id="258" r:id="rId8"/>
    <p:sldId id="280" r:id="rId9"/>
    <p:sldId id="266" r:id="rId10"/>
    <p:sldId id="260" r:id="rId11"/>
    <p:sldId id="268" r:id="rId12"/>
    <p:sldId id="275" r:id="rId13"/>
    <p:sldId id="274" r:id="rId14"/>
    <p:sldId id="270" r:id="rId15"/>
    <p:sldId id="282" r:id="rId16"/>
    <p:sldId id="276" r:id="rId17"/>
    <p:sldId id="272" r:id="rId18"/>
    <p:sldId id="281" r:id="rId19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EFE9F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vijetli stil 3 - Isticanj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Srednji stil 1 - Isticanj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4" autoAdjust="0"/>
    <p:restoredTop sz="94662" autoAdjust="0"/>
  </p:normalViewPr>
  <p:slideViewPr>
    <p:cSldViewPr>
      <p:cViewPr>
        <p:scale>
          <a:sx n="90" d="100"/>
          <a:sy n="90" d="100"/>
        </p:scale>
        <p:origin x="58" y="31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26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696AB6-A825-408A-B18D-E641F60797BA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8F08B0-28E7-4A7F-A1CF-A59A9CDD925A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1445282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8F08B0-28E7-4A7F-A1CF-A59A9CDD925A}" type="slidenum">
              <a:rPr lang="hr-HR" smtClean="0"/>
              <a:pPr/>
              <a:t>1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725600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182" y="4365104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660232" y="5733256"/>
            <a:ext cx="960120" cy="457200"/>
          </a:xfrm>
        </p:spPr>
        <p:txBody>
          <a:bodyPr/>
          <a:lstStyle/>
          <a:p>
            <a:fld id="{5186B9C0-3883-486D-A5FB-741D375FE59D}" type="datetimeFigureOut">
              <a:rPr lang="sr-Latn-CS" smtClean="0"/>
              <a:pPr/>
              <a:t>22.4.2016</a:t>
            </a:fld>
            <a:endParaRPr lang="hr-HR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5733256"/>
            <a:ext cx="1295400" cy="457200"/>
          </a:xfrm>
        </p:spPr>
        <p:txBody>
          <a:bodyPr/>
          <a:lstStyle/>
          <a:p>
            <a:endParaRPr lang="hr-HR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137AB97E-E4F2-4EA7-BE14-9FDB150AE8DF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6B9C0-3883-486D-A5FB-741D375FE59D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AB97E-E4F2-4EA7-BE14-9FDB150AE8DF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6B9C0-3883-486D-A5FB-741D375FE59D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AB97E-E4F2-4EA7-BE14-9FDB150AE8DF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r-HR" smtClean="0"/>
              <a:t>Kliknite da biste uredili stil podnaslova matrice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D78AD-B613-4529-B878-917E38C3DE02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B5F6C-893A-4D09-957A-4D9D89685EF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D78AD-B613-4529-B878-917E38C3DE02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B5F6C-893A-4D09-957A-4D9D89685EF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j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D78AD-B613-4529-B878-917E38C3DE02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B5F6C-893A-4D09-957A-4D9D89685EF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D78AD-B613-4529-B878-917E38C3DE02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B5F6C-893A-4D09-957A-4D9D89685EF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D78AD-B613-4529-B878-917E38C3DE02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B5F6C-893A-4D09-957A-4D9D89685EF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D78AD-B613-4529-B878-917E38C3DE02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B5F6C-893A-4D09-957A-4D9D89685EF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D78AD-B613-4529-B878-917E38C3DE02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B5F6C-893A-4D09-957A-4D9D89685EF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D78AD-B613-4529-B878-917E38C3DE02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B5F6C-893A-4D09-957A-4D9D89685EF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2214554"/>
            <a:ext cx="8229600" cy="4325112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10" name="Naslov 9"/>
          <p:cNvSpPr>
            <a:spLocks noGrp="1"/>
          </p:cNvSpPr>
          <p:nvPr>
            <p:ph type="title"/>
          </p:nvPr>
        </p:nvSpPr>
        <p:spPr>
          <a:xfrm>
            <a:off x="285720" y="642918"/>
            <a:ext cx="8229600" cy="1066800"/>
          </a:xfrm>
        </p:spPr>
        <p:txBody>
          <a:bodyPr/>
          <a:lstStyle>
            <a:lvl1pPr>
              <a:spcBef>
                <a:spcPts val="600"/>
              </a:spcBef>
              <a:spcAft>
                <a:spcPts val="600"/>
              </a:spcAft>
              <a:defRPr/>
            </a:lvl1pPr>
          </a:lstStyle>
          <a:p>
            <a:r>
              <a:rPr lang="hr-HR" dirty="0" smtClean="0"/>
              <a:t>Kliknite da biste uredili stil naslova matrice</a:t>
            </a:r>
            <a:endParaRPr lang="hr-HR" dirty="0"/>
          </a:p>
        </p:txBody>
      </p:sp>
      <p:pic>
        <p:nvPicPr>
          <p:cNvPr id="11" name="Slika 1" descr="znak_skole_najnovije[1]"/>
          <p:cNvPicPr>
            <a:picLocks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 rot="10800000" flipH="1" flipV="1">
            <a:off x="8072462" y="500042"/>
            <a:ext cx="72008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D78AD-B613-4529-B878-917E38C3DE02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B5F6C-893A-4D09-957A-4D9D89685EF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D78AD-B613-4529-B878-917E38C3DE02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B5F6C-893A-4D09-957A-4D9D89685EF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D78AD-B613-4529-B878-917E38C3DE02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B5F6C-893A-4D09-957A-4D9D89685EF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lagođeni izgl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D78AD-B613-4529-B878-917E38C3DE02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B5F6C-893A-4D09-957A-4D9D89685EF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ilagođeni izgl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D78AD-B613-4529-B878-917E38C3DE02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B5F6C-893A-4D09-957A-4D9D89685EF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r-HR" smtClean="0"/>
              <a:t>Kliknite da biste uredili stil podnaslova matrice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65CC-AE48-4B82-93F1-36A79E6E9169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92B32-592B-4CB2-AB71-19092A84A09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65CC-AE48-4B82-93F1-36A79E6E9169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92B32-592B-4CB2-AB71-19092A84A09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j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65CC-AE48-4B82-93F1-36A79E6E9169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92B32-592B-4CB2-AB71-19092A84A09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65CC-AE48-4B82-93F1-36A79E6E9169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92B32-592B-4CB2-AB71-19092A84A09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65CC-AE48-4B82-93F1-36A79E6E9169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92B32-592B-4CB2-AB71-19092A84A09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6B9C0-3883-486D-A5FB-741D375FE59D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AB97E-E4F2-4EA7-BE14-9FDB150AE8DF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65CC-AE48-4B82-93F1-36A79E6E9169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92B32-592B-4CB2-AB71-19092A84A09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65CC-AE48-4B82-93F1-36A79E6E9169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92B32-592B-4CB2-AB71-19092A84A09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65CC-AE48-4B82-93F1-36A79E6E9169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92B32-592B-4CB2-AB71-19092A84A09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65CC-AE48-4B82-93F1-36A79E6E9169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92B32-592B-4CB2-AB71-19092A84A09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65CC-AE48-4B82-93F1-36A79E6E9169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92B32-592B-4CB2-AB71-19092A84A09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765CC-AE48-4B82-93F1-36A79E6E9169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92B32-592B-4CB2-AB71-19092A84A09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6B9C0-3883-486D-A5FB-741D375FE59D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AB97E-E4F2-4EA7-BE14-9FDB150AE8DF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186B9C0-3883-486D-A5FB-741D375FE59D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37AB97E-E4F2-4EA7-BE14-9FDB150AE8DF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186B9C0-3883-486D-A5FB-741D375FE59D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137AB97E-E4F2-4EA7-BE14-9FDB150AE8DF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6B9C0-3883-486D-A5FB-741D375FE59D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AB97E-E4F2-4EA7-BE14-9FDB150AE8DF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6B9C0-3883-486D-A5FB-741D375FE59D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AB97E-E4F2-4EA7-BE14-9FDB150AE8DF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6B9C0-3883-486D-A5FB-741D375FE59D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AB97E-E4F2-4EA7-BE14-9FDB150AE8DF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186B9C0-3883-486D-A5FB-741D375FE59D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hr-HR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137AB97E-E4F2-4EA7-BE14-9FDB150AE8DF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CD78AD-B613-4529-B878-917E38C3DE02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B5F6C-893A-4D09-957A-4D9D89685EF7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765CC-AE48-4B82-93F1-36A79E6E9169}" type="datetimeFigureOut">
              <a:rPr lang="sr-Latn-CS" smtClean="0"/>
              <a:pPr/>
              <a:t>22.4.2016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C92B32-592B-4CB2-AB71-19092A84A099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mailto:ured@ss-upravnaskolazagreb-zg.skole.hr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428604"/>
            <a:ext cx="8358246" cy="2528904"/>
          </a:xfrm>
        </p:spPr>
        <p:txBody>
          <a:bodyPr>
            <a:normAutofit/>
          </a:bodyPr>
          <a:lstStyle/>
          <a:p>
            <a:r>
              <a:rPr lang="hr-HR" sz="3100" dirty="0" smtClean="0"/>
              <a:t>Obrazovni sektor: ekonomija, trgovina i poslovna administracija </a:t>
            </a: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>Program: upravni referent</a:t>
            </a:r>
            <a:endParaRPr lang="hr-H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8596" y="4357694"/>
            <a:ext cx="6400800" cy="2000264"/>
          </a:xfrm>
        </p:spPr>
        <p:txBody>
          <a:bodyPr>
            <a:normAutofit/>
          </a:bodyPr>
          <a:lstStyle/>
          <a:p>
            <a:endParaRPr lang="hr-HR" dirty="0" smtClean="0"/>
          </a:p>
          <a:p>
            <a:r>
              <a:rPr lang="hr-H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Karmen </a:t>
            </a:r>
            <a:r>
              <a:rPr lang="hr-HR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Bračić</a:t>
            </a:r>
            <a:r>
              <a:rPr lang="hr-H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r-HR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Bunčec</a:t>
            </a:r>
            <a:r>
              <a:rPr lang="hr-H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prof.</a:t>
            </a:r>
          </a:p>
          <a:p>
            <a:r>
              <a:rPr lang="hr-HR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Celestina</a:t>
            </a:r>
            <a:r>
              <a:rPr lang="hr-H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Škeljo, prof.</a:t>
            </a:r>
          </a:p>
          <a:p>
            <a:endParaRPr lang="hr-HR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r-HR" sz="19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Zagreb, 25. travnja 2016.</a:t>
            </a:r>
            <a:endParaRPr lang="hr-HR" sz="19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Slika 1" descr="znak_skole_najnovije[1]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3929066"/>
            <a:ext cx="264320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hr-HR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Svijet rada</a:t>
            </a:r>
            <a:endParaRPr lang="hr-HR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>
                <a:latin typeface="Arial" pitchFamily="34" charset="0"/>
                <a:cs typeface="Arial" pitchFamily="34" charset="0"/>
              </a:rPr>
              <a:t>može raditi u općim i stručnim službama tijela državne uprave</a:t>
            </a:r>
          </a:p>
          <a:p>
            <a:pPr>
              <a:buNone/>
            </a:pPr>
            <a:r>
              <a:rPr lang="hr-HR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hr-HR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hr-HR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ministarstvima, sudovima, pisarnicama, matičnim uredima, zemljišno-knjižnim </a:t>
            </a:r>
            <a:r>
              <a:rPr lang="hr-HR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uredima, uredima socijalne skrbi, osiguravajućim društvima, u uredima MUP-a, u uredima za ovjeru potpisa, rukopisa i prijepisa, privatnim poduzećima…)</a:t>
            </a:r>
            <a:endParaRPr lang="hr-HR" i="1" dirty="0" smtClean="0">
              <a:latin typeface="Arial" pitchFamily="34" charset="0"/>
              <a:cs typeface="Arial" pitchFamily="34" charset="0"/>
            </a:endParaRPr>
          </a:p>
          <a:p>
            <a:endParaRPr lang="hr-HR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hr-HR" sz="3600" b="1" dirty="0">
                <a:latin typeface="Arial" panose="020B0604020202020204" pitchFamily="34" charset="0"/>
                <a:cs typeface="Arial" panose="020B0604020202020204" pitchFamily="34" charset="0"/>
              </a:rPr>
              <a:t>Poželjne osobine</a:t>
            </a:r>
            <a:r>
              <a:rPr lang="hr-HR" sz="36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hr-HR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hr-H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585696"/>
          </a:xfrm>
        </p:spPr>
        <p:txBody>
          <a:bodyPr>
            <a:normAutofit/>
          </a:bodyPr>
          <a:lstStyle/>
          <a:p>
            <a:r>
              <a:rPr lang="hr-HR" sz="2400" dirty="0" smtClean="0">
                <a:latin typeface="Arial" pitchFamily="34" charset="0"/>
                <a:cs typeface="Arial" pitchFamily="34" charset="0"/>
              </a:rPr>
              <a:t>opće </a:t>
            </a:r>
            <a:r>
              <a:rPr lang="hr-HR" sz="2400" dirty="0">
                <a:latin typeface="Arial" pitchFamily="34" charset="0"/>
                <a:cs typeface="Arial" pitchFamily="34" charset="0"/>
              </a:rPr>
              <a:t>intelektualne sposobnosti, preciznost, urednost, točnost i odgovornost u </a:t>
            </a:r>
            <a:r>
              <a:rPr lang="hr-HR" sz="2400" dirty="0" smtClean="0">
                <a:latin typeface="Arial" pitchFamily="34" charset="0"/>
                <a:cs typeface="Arial" pitchFamily="34" charset="0"/>
              </a:rPr>
              <a:t>radu</a:t>
            </a:r>
          </a:p>
          <a:p>
            <a:r>
              <a:rPr lang="hr-HR" sz="2400" dirty="0">
                <a:latin typeface="Arial" pitchFamily="34" charset="0"/>
                <a:cs typeface="Arial" pitchFamily="34" charset="0"/>
              </a:rPr>
              <a:t>s</a:t>
            </a:r>
            <a:r>
              <a:rPr lang="hr-HR" sz="2400" dirty="0" smtClean="0">
                <a:latin typeface="Arial" pitchFamily="34" charset="0"/>
                <a:cs typeface="Arial" pitchFamily="34" charset="0"/>
              </a:rPr>
              <a:t>posobnost </a:t>
            </a:r>
            <a:r>
              <a:rPr lang="hr-HR" sz="2400" dirty="0">
                <a:latin typeface="Arial" pitchFamily="34" charset="0"/>
                <a:cs typeface="Arial" pitchFamily="34" charset="0"/>
              </a:rPr>
              <a:t>lakog usmenog i pismenog izražavanja </a:t>
            </a:r>
            <a:r>
              <a:rPr lang="hr-H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hr-HR" sz="2400" dirty="0">
                <a:latin typeface="Arial" pitchFamily="34" charset="0"/>
                <a:cs typeface="Arial" pitchFamily="34" charset="0"/>
              </a:rPr>
              <a:t>zbog svakodnevnog komuniciranja s </a:t>
            </a:r>
            <a:r>
              <a:rPr lang="hr-HR" sz="2400" dirty="0" smtClean="0">
                <a:latin typeface="Arial" pitchFamily="34" charset="0"/>
                <a:cs typeface="Arial" pitchFamily="34" charset="0"/>
              </a:rPr>
              <a:t>ljudima</a:t>
            </a:r>
          </a:p>
          <a:p>
            <a:r>
              <a:rPr lang="hr-HR" sz="2400" dirty="0" smtClean="0">
                <a:latin typeface="Arial" pitchFamily="34" charset="0"/>
                <a:cs typeface="Arial" pitchFamily="34" charset="0"/>
              </a:rPr>
              <a:t>dobar vid </a:t>
            </a:r>
            <a:r>
              <a:rPr lang="hr-HR" sz="2400" dirty="0">
                <a:latin typeface="Arial" pitchFamily="34" charset="0"/>
                <a:cs typeface="Arial" pitchFamily="34" charset="0"/>
              </a:rPr>
              <a:t>i </a:t>
            </a:r>
            <a:r>
              <a:rPr lang="hr-HR" sz="2400" dirty="0" smtClean="0">
                <a:latin typeface="Arial" pitchFamily="34" charset="0"/>
                <a:cs typeface="Arial" pitchFamily="34" charset="0"/>
              </a:rPr>
              <a:t>sluh </a:t>
            </a:r>
          </a:p>
          <a:p>
            <a:r>
              <a:rPr lang="hr-HR" sz="2400" dirty="0">
                <a:latin typeface="Arial" pitchFamily="34" charset="0"/>
                <a:cs typeface="Arial" pitchFamily="34" charset="0"/>
              </a:rPr>
              <a:t>s</a:t>
            </a:r>
            <a:r>
              <a:rPr lang="hr-HR" sz="2400" dirty="0" smtClean="0">
                <a:latin typeface="Arial" pitchFamily="34" charset="0"/>
                <a:cs typeface="Arial" pitchFamily="34" charset="0"/>
              </a:rPr>
              <a:t>pretnost </a:t>
            </a:r>
            <a:r>
              <a:rPr lang="hr-HR" sz="2400" dirty="0">
                <a:latin typeface="Arial" pitchFamily="34" charset="0"/>
                <a:cs typeface="Arial" pitchFamily="34" charset="0"/>
              </a:rPr>
              <a:t>ruku i prstiju važna je jer posao zahtijeva </a:t>
            </a:r>
            <a:r>
              <a:rPr lang="hr-HR" sz="2400" dirty="0" smtClean="0">
                <a:latin typeface="Arial" pitchFamily="34" charset="0"/>
                <a:cs typeface="Arial" pitchFamily="34" charset="0"/>
              </a:rPr>
              <a:t>brzo i točno pisanje  </a:t>
            </a:r>
            <a:r>
              <a:rPr lang="hr-HR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hr-HR" sz="2400" i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zapisničari na sudovima)</a:t>
            </a:r>
            <a:endParaRPr lang="hr-HR" sz="2400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hr-HR" sz="2400" dirty="0" smtClean="0">
                <a:latin typeface="Arial" pitchFamily="34" charset="0"/>
                <a:cs typeface="Arial" pitchFamily="34" charset="0"/>
              </a:rPr>
              <a:t>emocionalna stabilnost, strpljivost, ljubaznost, spremnost na suradnju </a:t>
            </a:r>
            <a:endParaRPr lang="hr-HR" sz="2400" dirty="0">
              <a:latin typeface="Arial" pitchFamily="34" charset="0"/>
              <a:cs typeface="Arial" pitchFamily="34" charset="0"/>
            </a:endParaRPr>
          </a:p>
          <a:p>
            <a:pPr marL="109728" indent="0">
              <a:buNone/>
            </a:pPr>
            <a:endParaRPr lang="hr-HR" sz="2400" dirty="0"/>
          </a:p>
        </p:txBody>
      </p:sp>
    </p:spTree>
    <p:extLst>
      <p:ext uri="{BB962C8B-B14F-4D97-AF65-F5344CB8AC3E}">
        <p14:creationId xmlns="" xmlns:p14="http://schemas.microsoft.com/office/powerpoint/2010/main" val="6900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785794"/>
            <a:ext cx="7800972" cy="928694"/>
          </a:xfrm>
        </p:spPr>
        <p:txBody>
          <a:bodyPr>
            <a:noAutofit/>
          </a:bodyPr>
          <a:lstStyle/>
          <a:p>
            <a:pPr algn="ctr"/>
            <a:r>
              <a:rPr lang="hr-HR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Zdravstveni zahtjevi i funkcionalne sposobnosti</a:t>
            </a:r>
            <a:endParaRPr lang="hr-HR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>
                <a:latin typeface="Arial" pitchFamily="34" charset="0"/>
                <a:cs typeface="Arial" pitchFamily="34" charset="0"/>
              </a:rPr>
              <a:t>Uredan vid</a:t>
            </a:r>
          </a:p>
          <a:p>
            <a:r>
              <a:rPr lang="hr-HR" dirty="0" smtClean="0">
                <a:latin typeface="Arial" pitchFamily="34" charset="0"/>
                <a:cs typeface="Arial" pitchFamily="34" charset="0"/>
              </a:rPr>
              <a:t>Uredan sluh</a:t>
            </a:r>
          </a:p>
          <a:p>
            <a:r>
              <a:rPr lang="hr-HR" dirty="0" smtClean="0">
                <a:latin typeface="Arial" pitchFamily="34" charset="0"/>
                <a:cs typeface="Arial" pitchFamily="34" charset="0"/>
              </a:rPr>
              <a:t>Dostatna funkcija gornjih ekstremiteta</a:t>
            </a:r>
          </a:p>
          <a:p>
            <a:r>
              <a:rPr lang="hr-HR" dirty="0" smtClean="0">
                <a:latin typeface="Arial" pitchFamily="34" charset="0"/>
                <a:cs typeface="Arial" pitchFamily="34" charset="0"/>
              </a:rPr>
              <a:t>Uredno kognitivno i emocionalno funkcioniranje</a:t>
            </a:r>
          </a:p>
          <a:p>
            <a:r>
              <a:rPr lang="hr-HR" dirty="0" smtClean="0">
                <a:latin typeface="Arial" pitchFamily="34" charset="0"/>
                <a:cs typeface="Arial" pitchFamily="34" charset="0"/>
              </a:rPr>
              <a:t>Sposobnost funkcionalnog glasovno-jezično-govornog izražavanja u svrhu uspostavljanja komunikacije</a:t>
            </a:r>
          </a:p>
          <a:p>
            <a:pPr>
              <a:buNone/>
            </a:pPr>
            <a:endParaRPr lang="hr-HR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>
                <a:latin typeface="Arial" pitchFamily="34" charset="0"/>
                <a:cs typeface="Arial" pitchFamily="34" charset="0"/>
              </a:rPr>
              <a:t>Hrvatski jezik</a:t>
            </a:r>
          </a:p>
          <a:p>
            <a:r>
              <a:rPr lang="hr-HR" dirty="0" smtClean="0">
                <a:latin typeface="Arial" pitchFamily="34" charset="0"/>
                <a:cs typeface="Arial" pitchFamily="34" charset="0"/>
              </a:rPr>
              <a:t>Strani jezik</a:t>
            </a:r>
          </a:p>
          <a:p>
            <a:r>
              <a:rPr lang="hr-HR" dirty="0" smtClean="0">
                <a:latin typeface="Arial" pitchFamily="34" charset="0"/>
                <a:cs typeface="Arial" pitchFamily="34" charset="0"/>
              </a:rPr>
              <a:t>Matematika</a:t>
            </a:r>
          </a:p>
          <a:p>
            <a:r>
              <a:rPr lang="hr-HR" dirty="0" smtClean="0">
                <a:latin typeface="Arial" pitchFamily="34" charset="0"/>
                <a:cs typeface="Arial" pitchFamily="34" charset="0"/>
              </a:rPr>
              <a:t>Povijest</a:t>
            </a:r>
          </a:p>
          <a:p>
            <a:r>
              <a:rPr lang="hr-HR" dirty="0" smtClean="0">
                <a:latin typeface="Arial" pitchFamily="34" charset="0"/>
                <a:cs typeface="Arial" pitchFamily="34" charset="0"/>
              </a:rPr>
              <a:t>Geografija</a:t>
            </a:r>
          </a:p>
          <a:p>
            <a:r>
              <a:rPr lang="hr-HR" dirty="0" smtClean="0">
                <a:latin typeface="Arial" pitchFamily="34" charset="0"/>
                <a:cs typeface="Arial" pitchFamily="34" charset="0"/>
              </a:rPr>
              <a:t>Tehnička kultura</a:t>
            </a:r>
            <a:endParaRPr lang="hr-H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Predmeti važni za upis</a:t>
            </a:r>
            <a:endParaRPr lang="hr-H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hr-HR" sz="3600" b="1" dirty="0">
                <a:latin typeface="Arial" panose="020B0604020202020204" pitchFamily="34" charset="0"/>
                <a:cs typeface="Arial" panose="020B0604020202020204" pitchFamily="34" charset="0"/>
              </a:rPr>
              <a:t>Nastavak školovanja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00034" y="2143116"/>
            <a:ext cx="8229600" cy="4325112"/>
          </a:xfrm>
        </p:spPr>
        <p:txBody>
          <a:bodyPr>
            <a:normAutofit/>
          </a:bodyPr>
          <a:lstStyle/>
          <a:p>
            <a:r>
              <a:rPr lang="hr-HR" dirty="0" smtClean="0">
                <a:latin typeface="Arial" pitchFamily="34" charset="0"/>
                <a:cs typeface="Arial" pitchFamily="34" charset="0"/>
              </a:rPr>
              <a:t>Nakon uspješno položene Državne mature mogu studirati na srodnim fakultetima i veleučilištima</a:t>
            </a:r>
          </a:p>
          <a:p>
            <a:pPr marL="109728" indent="0">
              <a:buNone/>
            </a:pPr>
            <a:endParaRPr lang="hr-HR" dirty="0" smtClean="0">
              <a:latin typeface="Arial" pitchFamily="34" charset="0"/>
              <a:cs typeface="Arial" pitchFamily="34" charset="0"/>
            </a:endParaRPr>
          </a:p>
          <a:p>
            <a:r>
              <a:rPr lang="hr-HR" dirty="0" smtClean="0">
                <a:latin typeface="Arial" pitchFamily="34" charset="0"/>
                <a:cs typeface="Arial" pitchFamily="34" charset="0"/>
              </a:rPr>
              <a:t>Većina naših učenika uspješno se upisuje na željeni fakultet, a neki od njih su:</a:t>
            </a:r>
            <a:r>
              <a:rPr lang="sr-Latn-CS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endParaRPr lang="sr-Latn-CS" dirty="0" smtClean="0">
              <a:latin typeface="Arial" pitchFamily="34" charset="0"/>
              <a:cs typeface="Arial" pitchFamily="34" charset="0"/>
            </a:endParaRPr>
          </a:p>
          <a:p>
            <a:r>
              <a:rPr lang="sr-Latn-CS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Pravo, Društveno </a:t>
            </a:r>
            <a:r>
              <a:rPr lang="sr-Latn-CS" sz="20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veleučilište</a:t>
            </a:r>
            <a:r>
              <a:rPr lang="sr-Latn-CS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sr-Latn-CS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Socijalni </a:t>
            </a:r>
            <a:r>
              <a:rPr lang="sr-Latn-CS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rad, Ekonomija, Političke      znanosti, Učiteljska akademija, Filozofski fakultet, Hrvatski studiji itd. </a:t>
            </a:r>
            <a:endParaRPr lang="hr-HR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126" y="692696"/>
            <a:ext cx="8229600" cy="1066800"/>
          </a:xfrm>
        </p:spPr>
        <p:txBody>
          <a:bodyPr>
            <a:noAutofit/>
          </a:bodyPr>
          <a:lstStyle/>
          <a:p>
            <a:pPr algn="ctr"/>
            <a:r>
              <a:rPr lang="hr-HR" sz="2400" b="1" dirty="0">
                <a:latin typeface="Arial" panose="020B0604020202020204" pitchFamily="34" charset="0"/>
                <a:cs typeface="Arial" panose="020B0604020202020204" pitchFamily="34" charset="0"/>
              </a:rPr>
              <a:t>Zašto se upisati u UPRAVNU ŠKOLU ZAGREB?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857364"/>
            <a:ext cx="8229600" cy="4325112"/>
          </a:xfrm>
        </p:spPr>
        <p:txBody>
          <a:bodyPr/>
          <a:lstStyle/>
          <a:p>
            <a:r>
              <a:rPr lang="hr-HR" sz="2000" dirty="0" smtClean="0">
                <a:latin typeface="Arial" pitchFamily="34" charset="0"/>
                <a:cs typeface="Arial" pitchFamily="34" charset="0"/>
              </a:rPr>
              <a:t>Zato što smo izvrsni u obrazovanju učenika za rad u javnoj upravi i to možemo dokazati kroz sudjelovanje naših učenika na različitim natjecanjima poput:</a:t>
            </a:r>
          </a:p>
          <a:p>
            <a:endParaRPr lang="hr-HR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hr-HR" sz="2000" dirty="0">
                <a:latin typeface="Arial" pitchFamily="34" charset="0"/>
                <a:cs typeface="Arial" pitchFamily="34" charset="0"/>
              </a:rPr>
              <a:t>DRŽAVNE </a:t>
            </a:r>
            <a:r>
              <a:rPr lang="hr-HR" sz="2000" dirty="0" smtClean="0">
                <a:latin typeface="Arial" pitchFamily="34" charset="0"/>
                <a:cs typeface="Arial" pitchFamily="34" charset="0"/>
              </a:rPr>
              <a:t>SMOTRE U ZANIMANJU UPRAVNI REFERENT</a:t>
            </a:r>
          </a:p>
          <a:p>
            <a:endParaRPr lang="hr-HR" sz="2000" dirty="0">
              <a:latin typeface="Arial" pitchFamily="34" charset="0"/>
              <a:cs typeface="Arial" pitchFamily="34" charset="0"/>
            </a:endParaRPr>
          </a:p>
          <a:p>
            <a:r>
              <a:rPr lang="hr-HR" sz="2000" dirty="0" smtClean="0">
                <a:latin typeface="Arial" pitchFamily="34" charset="0"/>
                <a:cs typeface="Arial" pitchFamily="34" charset="0"/>
              </a:rPr>
              <a:t>LJUDSKA PRAVA (simulacije suđenja), 2015./16. učenici posjetili </a:t>
            </a:r>
            <a:r>
              <a:rPr lang="hr-HR" sz="2000" dirty="0" err="1" smtClean="0">
                <a:latin typeface="Arial" pitchFamily="34" charset="0"/>
                <a:cs typeface="Arial" pitchFamily="34" charset="0"/>
              </a:rPr>
              <a:t>Strasbourg</a:t>
            </a:r>
            <a:r>
              <a:rPr lang="hr-HR" sz="2000" dirty="0" smtClean="0">
                <a:latin typeface="Arial" pitchFamily="34" charset="0"/>
                <a:cs typeface="Arial" pitchFamily="34" charset="0"/>
              </a:rPr>
              <a:t> / Europski parlament</a:t>
            </a:r>
          </a:p>
          <a:p>
            <a:pPr marL="109728" indent="0">
              <a:buNone/>
            </a:pPr>
            <a:endParaRPr lang="hr-HR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hr-HR" sz="2000" dirty="0" err="1" smtClean="0">
                <a:latin typeface="Arial" pitchFamily="34" charset="0"/>
                <a:cs typeface="Arial" pitchFamily="34" charset="0"/>
              </a:rPr>
              <a:t>INTERSTENO</a:t>
            </a:r>
            <a:r>
              <a:rPr lang="hr-HR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hr-HR" sz="2000" dirty="0" err="1">
                <a:latin typeface="Arial" pitchFamily="34" charset="0"/>
                <a:cs typeface="Arial" pitchFamily="34" charset="0"/>
              </a:rPr>
              <a:t>ONLINE</a:t>
            </a:r>
            <a:r>
              <a:rPr lang="hr-HR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hr-HR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hr-HR" sz="2000" dirty="0" smtClean="0">
                <a:latin typeface="Arial" pitchFamily="34" charset="0"/>
                <a:cs typeface="Arial" pitchFamily="34" charset="0"/>
              </a:rPr>
            </a:br>
            <a:r>
              <a:rPr lang="hr-HR" sz="2000" dirty="0" smtClean="0">
                <a:latin typeface="Arial" pitchFamily="34" charset="0"/>
                <a:cs typeface="Arial" pitchFamily="34" charset="0"/>
              </a:rPr>
              <a:t>provjera deseteroprstnog slijepog pisanja na tipkovnici </a:t>
            </a:r>
            <a:br>
              <a:rPr lang="hr-HR" sz="2000" dirty="0" smtClean="0">
                <a:latin typeface="Arial" pitchFamily="34" charset="0"/>
                <a:cs typeface="Arial" pitchFamily="34" charset="0"/>
              </a:rPr>
            </a:br>
            <a:r>
              <a:rPr lang="hr-HR" sz="2000" dirty="0" smtClean="0">
                <a:latin typeface="Arial" pitchFamily="34" charset="0"/>
                <a:cs typeface="Arial" pitchFamily="34" charset="0"/>
              </a:rPr>
              <a:t>(svjetsko natjecanje)</a:t>
            </a:r>
          </a:p>
          <a:p>
            <a:endParaRPr lang="hr-HR" sz="2000" dirty="0" smtClean="0">
              <a:latin typeface="Arial" pitchFamily="34" charset="0"/>
              <a:cs typeface="Arial" pitchFamily="34" charset="0"/>
            </a:endParaRPr>
          </a:p>
          <a:p>
            <a:endParaRPr lang="hr-HR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94" y="5643578"/>
            <a:ext cx="3528391" cy="1071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Kontakti: </a:t>
            </a:r>
          </a:p>
          <a:p>
            <a:pPr>
              <a:buNone/>
            </a:pPr>
            <a:endParaRPr lang="hr-HR" dirty="0" smtClean="0"/>
          </a:p>
          <a:p>
            <a:pPr>
              <a:buNone/>
            </a:pPr>
            <a:r>
              <a:rPr lang="hr-HR" dirty="0" smtClean="0"/>
              <a:t>    </a:t>
            </a:r>
            <a:r>
              <a:rPr lang="hr-HR" dirty="0" err="1" smtClean="0"/>
              <a:t>tel</a:t>
            </a:r>
            <a:r>
              <a:rPr lang="hr-HR" dirty="0" smtClean="0"/>
              <a:t>. 01 4830 774</a:t>
            </a:r>
          </a:p>
          <a:p>
            <a:pPr>
              <a:buNone/>
            </a:pPr>
            <a:r>
              <a:rPr lang="hr-HR" dirty="0" smtClean="0"/>
              <a:t>    </a:t>
            </a:r>
            <a:r>
              <a:rPr lang="hr-HR" dirty="0" smtClean="0">
                <a:hlinkClick r:id="rId2"/>
              </a:rPr>
              <a:t>ured@ss-</a:t>
            </a:r>
            <a:r>
              <a:rPr lang="hr-HR" dirty="0" err="1" smtClean="0">
                <a:hlinkClick r:id="rId2"/>
              </a:rPr>
              <a:t>upravnaskolazagreb</a:t>
            </a:r>
            <a:r>
              <a:rPr lang="hr-HR" dirty="0" smtClean="0">
                <a:hlinkClick r:id="rId2"/>
              </a:rPr>
              <a:t>-zg.skole.hr</a:t>
            </a:r>
            <a:endParaRPr lang="hr-HR" dirty="0" smtClean="0"/>
          </a:p>
          <a:p>
            <a:pPr>
              <a:buNone/>
            </a:pPr>
            <a:r>
              <a:rPr lang="hr-HR" dirty="0" smtClean="0"/>
              <a:t>    Prilaz baruna Filipovića 30, Zagreb</a:t>
            </a:r>
          </a:p>
          <a:p>
            <a:pPr>
              <a:buNone/>
            </a:pPr>
            <a:endParaRPr lang="hr-H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15370" cy="1066800"/>
          </a:xfrm>
        </p:spPr>
        <p:txBody>
          <a:bodyPr/>
          <a:lstStyle/>
          <a:p>
            <a:r>
              <a:rPr lang="hr-HR" dirty="0" smtClean="0"/>
              <a:t>Hvala za pažnju!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857256"/>
          </a:xfrm>
        </p:spPr>
        <p:txBody>
          <a:bodyPr/>
          <a:lstStyle/>
          <a:p>
            <a:r>
              <a:rPr lang="hr-HR" dirty="0" smtClean="0">
                <a:latin typeface="Arial" pitchFamily="34" charset="0"/>
                <a:cs typeface="Arial" pitchFamily="34" charset="0"/>
              </a:rPr>
              <a:t>Opis zanimanja</a:t>
            </a:r>
            <a:endParaRPr lang="hr-H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57298"/>
            <a:ext cx="9358346" cy="5214974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hr-HR" sz="2400" dirty="0" smtClean="0">
                <a:latin typeface="Arial" pitchFamily="34" charset="0"/>
                <a:cs typeface="Arial" pitchFamily="34" charset="0"/>
              </a:rPr>
              <a:t>Osnovna djelatnost – </a:t>
            </a:r>
            <a:r>
              <a:rPr lang="hr-HR" sz="2400" b="1" dirty="0" smtClean="0">
                <a:latin typeface="Arial" pitchFamily="34" charset="0"/>
                <a:cs typeface="Arial" pitchFamily="34" charset="0"/>
              </a:rPr>
              <a:t>uprava</a:t>
            </a: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endParaRPr lang="hr-HR" sz="24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hr-HR" sz="2400" dirty="0" smtClean="0">
                <a:latin typeface="Arial" pitchFamily="34" charset="0"/>
                <a:cs typeface="Arial" pitchFamily="34" charset="0"/>
              </a:rPr>
              <a:t>Ostali nazivi u uporabi: 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hr-HR" sz="24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Upravni službenik</a:t>
            </a:r>
          </a:p>
          <a:p>
            <a:pPr marL="657225" lvl="1" indent="-246063">
              <a:spcBef>
                <a:spcPts val="600"/>
              </a:spcBef>
              <a:spcAft>
                <a:spcPts val="600"/>
              </a:spcAft>
            </a:pPr>
            <a:r>
              <a:rPr lang="hr-HR" sz="24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Stručni referent</a:t>
            </a:r>
            <a:r>
              <a:rPr lang="hr-HR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</a:t>
            </a:r>
            <a:br>
              <a:rPr lang="hr-HR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hr-HR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(pristav III. vrste u upravi i državnim upravnim organizacijama)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hr-HR" sz="24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Administrator u javnobilježničkom uredu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hr-HR" sz="24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Porezni referent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hr-HR" sz="24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Carinski referent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hr-HR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hr-HR" sz="2400" i="1" dirty="0" smtClean="0">
              <a:latin typeface="Arial" pitchFamily="34" charset="0"/>
              <a:cs typeface="Arial" pitchFamily="34" charset="0"/>
            </a:endParaRPr>
          </a:p>
          <a:p>
            <a:pPr marL="109728" indent="0">
              <a:spcBef>
                <a:spcPts val="600"/>
              </a:spcBef>
              <a:spcAft>
                <a:spcPts val="600"/>
              </a:spcAft>
              <a:buNone/>
            </a:pPr>
            <a:endParaRPr lang="hr-HR" sz="2400" dirty="0" smtClean="0">
              <a:latin typeface="Arial" pitchFamily="34" charset="0"/>
              <a:cs typeface="Arial" pitchFamily="34" charset="0"/>
            </a:endParaRPr>
          </a:p>
          <a:p>
            <a:pPr marL="109728" indent="0">
              <a:spcBef>
                <a:spcPts val="600"/>
              </a:spcBef>
              <a:spcAft>
                <a:spcPts val="600"/>
              </a:spcAft>
              <a:buNone/>
            </a:pPr>
            <a:endParaRPr lang="hr-HR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adržaja 1"/>
          <p:cNvSpPr>
            <a:spLocks noGrp="1"/>
          </p:cNvSpPr>
          <p:nvPr>
            <p:ph idx="1"/>
          </p:nvPr>
        </p:nvSpPr>
        <p:spPr>
          <a:xfrm>
            <a:off x="214282" y="1928802"/>
            <a:ext cx="8715436" cy="3786214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hr-HR" b="1" dirty="0" smtClean="0">
                <a:latin typeface="Arial" pitchFamily="34" charset="0"/>
                <a:cs typeface="Arial" pitchFamily="34" charset="0"/>
              </a:rPr>
              <a:t>poslovi i zadatci upravnog referenta</a:t>
            </a:r>
            <a:endParaRPr lang="hr-HR" sz="2400" dirty="0" smtClean="0">
              <a:latin typeface="Arial" pitchFamily="34" charset="0"/>
              <a:cs typeface="Arial" pitchFamily="34" charset="0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hr-HR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obavlja radnje u upravnom postupku do donošenja rješenja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hr-HR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donošenje rješenja u jednostavnim upravnim stvarima u granicama dobivene ovlasti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hr-HR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vođenje propisanog očevidnika i izdavanje izvoda iz tih očevidnika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hr-HR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vođenje postupka radi utvrđivanja činjenica o kojima se vode službeni očevidnici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hr-HR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izdavanje odgovarajućih uvjerenja o tim činjenicama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hr-HR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priprema dokumente na temelju postojeće dokumentacije u stručnim službama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hr-HR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komunicira sa strankama i ostalim službenicima u uredu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hr-HR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hr-H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Naslov 2"/>
          <p:cNvSpPr>
            <a:spLocks noGrp="1"/>
          </p:cNvSpPr>
          <p:nvPr>
            <p:ph type="title"/>
          </p:nvPr>
        </p:nvSpPr>
        <p:spPr>
          <a:xfrm>
            <a:off x="285720" y="428604"/>
            <a:ext cx="8229600" cy="1066800"/>
          </a:xfrm>
        </p:spPr>
        <p:txBody>
          <a:bodyPr/>
          <a:lstStyle/>
          <a:p>
            <a:r>
              <a:rPr lang="hr-HR" dirty="0" smtClean="0"/>
              <a:t>Opis zanimanja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adržaja 1"/>
          <p:cNvSpPr>
            <a:spLocks noGrp="1"/>
          </p:cNvSpPr>
          <p:nvPr>
            <p:ph idx="1"/>
          </p:nvPr>
        </p:nvSpPr>
        <p:spPr>
          <a:xfrm>
            <a:off x="0" y="1643050"/>
            <a:ext cx="9144000" cy="4325112"/>
          </a:xfrm>
        </p:spPr>
        <p:txBody>
          <a:bodyPr>
            <a:noAutofit/>
          </a:bodyPr>
          <a:lstStyle/>
          <a:p>
            <a:r>
              <a:rPr lang="hr-HR" sz="2400" dirty="0" smtClean="0">
                <a:latin typeface="Arial" pitchFamily="34" charset="0"/>
                <a:cs typeface="Arial" pitchFamily="34" charset="0"/>
              </a:rPr>
              <a:t>Općenita</a:t>
            </a:r>
          </a:p>
          <a:p>
            <a:pPr lvl="1"/>
            <a:r>
              <a:rPr lang="hr-HR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odgovarajuće sposobnosti</a:t>
            </a:r>
          </a:p>
          <a:p>
            <a:pPr lvl="1"/>
            <a:r>
              <a:rPr lang="hr-HR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radne navike i vještine</a:t>
            </a:r>
          </a:p>
          <a:p>
            <a:pPr lvl="1"/>
            <a:r>
              <a:rPr lang="hr-HR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komunikativnost i timski rad</a:t>
            </a:r>
          </a:p>
          <a:p>
            <a:pPr lvl="1"/>
            <a:r>
              <a:rPr lang="hr-HR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pridržavanje i primjenjivanje propisa</a:t>
            </a:r>
          </a:p>
          <a:p>
            <a:pPr lvl="1"/>
            <a:endParaRPr lang="hr-HR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hr-HR" sz="2400" dirty="0" smtClean="0">
                <a:latin typeface="Arial" pitchFamily="34" charset="0"/>
                <a:cs typeface="Arial" pitchFamily="34" charset="0"/>
              </a:rPr>
              <a:t>Posebna</a:t>
            </a:r>
          </a:p>
          <a:p>
            <a:pPr lvl="1"/>
            <a:r>
              <a:rPr lang="hr-HR" sz="24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Teorijska</a:t>
            </a:r>
            <a:r>
              <a:rPr lang="hr-HR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– poznavanje pozitivnih propisa i njihova provedba</a:t>
            </a:r>
          </a:p>
          <a:p>
            <a:pPr lvl="1"/>
            <a:r>
              <a:rPr lang="hr-HR" sz="24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Praktična</a:t>
            </a:r>
            <a:r>
              <a:rPr lang="hr-HR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– poznavanje rada na računalu (dobro znanje kompjutorske daktilografije, napredno rukovanje MS Office) </a:t>
            </a:r>
          </a:p>
          <a:p>
            <a:endParaRPr lang="hr-HR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Naslov 2"/>
          <p:cNvSpPr>
            <a:spLocks noGrp="1"/>
          </p:cNvSpPr>
          <p:nvPr>
            <p:ph type="title"/>
          </p:nvPr>
        </p:nvSpPr>
        <p:spPr>
          <a:xfrm>
            <a:off x="285720" y="500042"/>
            <a:ext cx="8229600" cy="1066800"/>
          </a:xfrm>
        </p:spPr>
        <p:txBody>
          <a:bodyPr/>
          <a:lstStyle/>
          <a:p>
            <a:r>
              <a:rPr lang="hr-HR" dirty="0" smtClean="0"/>
              <a:t>Potrebna znanja 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229600" cy="1066800"/>
          </a:xfrm>
        </p:spPr>
        <p:txBody>
          <a:bodyPr>
            <a:normAutofit/>
          </a:bodyPr>
          <a:lstStyle/>
          <a:p>
            <a:pPr lvl="1" algn="ctr" rtl="0">
              <a:spcBef>
                <a:spcPts val="600"/>
              </a:spcBef>
              <a:spcAft>
                <a:spcPts val="600"/>
              </a:spcAft>
            </a:pPr>
            <a:r>
              <a:rPr lang="hr-HR" sz="32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NASTAVNI PLAN I PROGRAM</a:t>
            </a:r>
            <a:r>
              <a:rPr lang="hr-HR" sz="24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hr-HR" sz="24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hr-HR" sz="24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OPĆEOBRAZOVNI DIO </a:t>
            </a:r>
            <a:r>
              <a:rPr lang="hr-HR" sz="24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PROGRAMA</a:t>
            </a:r>
            <a:endParaRPr lang="hr-HR" sz="24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Rezervirano mjesto sadržaja 9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237672992"/>
              </p:ext>
            </p:extLst>
          </p:nvPr>
        </p:nvGraphicFramePr>
        <p:xfrm>
          <a:off x="642910" y="2143116"/>
          <a:ext cx="7744374" cy="3430780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5087878"/>
                <a:gridCol w="597444"/>
                <a:gridCol w="586774"/>
                <a:gridCol w="736139"/>
                <a:gridCol w="736139"/>
              </a:tblGrid>
              <a:tr h="397617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NASTAVNI PREDMETI</a:t>
                      </a:r>
                      <a:endParaRPr lang="hr-HR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Tjedni broj sati</a:t>
                      </a:r>
                      <a:endParaRPr lang="hr-HR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</a:tr>
              <a:tr h="397617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hr-HR" sz="1800" b="1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I.</a:t>
                      </a:r>
                    </a:p>
                  </a:txBody>
                  <a:tcPr marL="54054" marR="54054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hr-HR" sz="1800" b="1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II.</a:t>
                      </a:r>
                    </a:p>
                  </a:txBody>
                  <a:tcPr marL="54054" marR="54054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hr-HR" sz="1800" b="1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III.</a:t>
                      </a:r>
                    </a:p>
                  </a:txBody>
                  <a:tcPr marL="54054" marR="54054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hr-HR" sz="1800" b="1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IV.</a:t>
                      </a:r>
                    </a:p>
                  </a:txBody>
                  <a:tcPr marL="54054" marR="54054" marT="0" marB="0" anchor="ctr">
                    <a:solidFill>
                      <a:schemeClr val="accent1"/>
                    </a:solidFill>
                  </a:tcPr>
                </a:tc>
              </a:tr>
              <a:tr h="2866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HRVATSKI JEZIK</a:t>
                      </a:r>
                      <a:endParaRPr lang="hr-HR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hr-HR" sz="20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hr-HR" sz="20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hr-HR" sz="20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hr-HR" sz="20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</a:tr>
              <a:tr h="2866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I.  STRANI JEZIK</a:t>
                      </a:r>
                      <a:endParaRPr lang="hr-HR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hr-HR" sz="20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hr-HR" sz="20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hr-HR" sz="20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hr-HR" sz="20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</a:tr>
              <a:tr h="2866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800">
                          <a:effectLst/>
                          <a:latin typeface="Arial" pitchFamily="34" charset="0"/>
                          <a:cs typeface="Arial" pitchFamily="34" charset="0"/>
                        </a:rPr>
                        <a:t>II. STRANI JEZIK</a:t>
                      </a:r>
                      <a:endParaRPr lang="hr-HR" sz="2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hr-HR" sz="20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hr-HR" sz="20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hr-HR" sz="20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hr-HR" sz="20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</a:tr>
              <a:tr h="2866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800">
                          <a:effectLst/>
                          <a:latin typeface="Arial" pitchFamily="34" charset="0"/>
                          <a:cs typeface="Arial" pitchFamily="34" charset="0"/>
                        </a:rPr>
                        <a:t>POVIJEST</a:t>
                      </a:r>
                      <a:endParaRPr lang="hr-HR" sz="2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hr-HR" sz="20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hr-HR" sz="20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hr-HR" sz="20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hr-HR" sz="20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</a:tr>
              <a:tr h="2866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800">
                          <a:effectLst/>
                          <a:latin typeface="Arial" pitchFamily="34" charset="0"/>
                          <a:cs typeface="Arial" pitchFamily="34" charset="0"/>
                        </a:rPr>
                        <a:t>ZEMLJOPIS</a:t>
                      </a:r>
                      <a:endParaRPr lang="hr-HR" sz="2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hr-HR" sz="20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hr-HR" sz="20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hr-HR" sz="20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hr-HR" sz="20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</a:tr>
              <a:tr h="2866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800">
                          <a:effectLst/>
                          <a:latin typeface="Arial" pitchFamily="34" charset="0"/>
                          <a:cs typeface="Arial" pitchFamily="34" charset="0"/>
                        </a:rPr>
                        <a:t>TZK</a:t>
                      </a:r>
                      <a:endParaRPr lang="hr-HR" sz="2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hr-HR" sz="20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hr-HR" sz="20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hr-HR" sz="20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hr-HR" sz="20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</a:tr>
              <a:tr h="3425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800">
                          <a:effectLst/>
                          <a:latin typeface="Arial" pitchFamily="34" charset="0"/>
                          <a:cs typeface="Arial" pitchFamily="34" charset="0"/>
                        </a:rPr>
                        <a:t>ČOVJEK, ZDRAVLJE I OKOLIŠ</a:t>
                      </a:r>
                      <a:endParaRPr lang="hr-HR" sz="2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hr-HR" sz="20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hr-HR" sz="20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hr-HR" sz="20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hr-HR" sz="20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</a:tr>
              <a:tr h="2866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r-HR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MATEMATIKA</a:t>
                      </a:r>
                      <a:endParaRPr lang="hr-HR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hr-HR" sz="20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hr-HR" sz="20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b="1"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hr-HR" sz="2000" b="1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r-HR" sz="18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hr-HR" sz="20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</a:tr>
              <a:tr h="2866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SOCIOLOGIJA</a:t>
                      </a:r>
                      <a:endParaRPr kumimoji="0" lang="hr-HR" sz="1800" b="1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328453653"/>
              </p:ext>
            </p:extLst>
          </p:nvPr>
        </p:nvGraphicFramePr>
        <p:xfrm>
          <a:off x="142844" y="1500174"/>
          <a:ext cx="8786875" cy="51285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4908"/>
                <a:gridCol w="1071570"/>
                <a:gridCol w="1000132"/>
                <a:gridCol w="1000132"/>
                <a:gridCol w="1000133"/>
              </a:tblGrid>
              <a:tr h="4286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Nastavni predmeti</a:t>
                      </a:r>
                      <a:endParaRPr lang="hr-HR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I.</a:t>
                      </a:r>
                      <a:endParaRPr lang="hr-HR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II.</a:t>
                      </a:r>
                      <a:endParaRPr lang="hr-HR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III.</a:t>
                      </a:r>
                      <a:endParaRPr lang="hr-HR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IV.</a:t>
                      </a:r>
                      <a:endParaRPr lang="hr-HR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007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UVOD U DRŽAVU I PRAVO</a:t>
                      </a:r>
                      <a:endParaRPr lang="hr-HR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</a:tr>
              <a:tr h="3007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INFORMATIKA </a:t>
                      </a:r>
                      <a:endParaRPr lang="hr-HR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</a:tr>
              <a:tr h="3007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HRVATSKI</a:t>
                      </a:r>
                      <a:r>
                        <a:rPr lang="hr-HR" sz="1800" b="1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hr-HR" sz="18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POSLOVNI JEZIK</a:t>
                      </a:r>
                      <a:endParaRPr lang="hr-HR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</a:tr>
              <a:tr h="3634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PODUZETNIŠTVO S MENADŽMENTOM</a:t>
                      </a:r>
                      <a:endParaRPr lang="hr-HR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</a:tr>
              <a:tr h="3007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USTAVNI USTROJ RH</a:t>
                      </a:r>
                      <a:endParaRPr lang="hr-HR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</a:tr>
              <a:tr h="3007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POSLOVNA PSIHOLOGIJA</a:t>
                      </a:r>
                      <a:endParaRPr lang="hr-HR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</a:tr>
              <a:tr h="3383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UREDSKO POSLOVANJE I DOPISIVANJE</a:t>
                      </a:r>
                      <a:endParaRPr lang="hr-HR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</a:tr>
              <a:tr h="3007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RADNO PRAVO</a:t>
                      </a:r>
                      <a:endParaRPr lang="hr-HR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</a:tr>
              <a:tr h="3007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UPRAVNI POSTUPAK</a:t>
                      </a:r>
                      <a:endParaRPr lang="hr-HR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</a:tr>
              <a:tr h="3885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KOMPJUTORSKA DAKTILOGRAFIJA</a:t>
                      </a:r>
                      <a:endParaRPr lang="hr-HR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</a:tr>
              <a:tr h="3007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UVOD U IMOVINSKO PRAVO</a:t>
                      </a:r>
                      <a:endParaRPr lang="hr-HR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</a:tr>
              <a:tr h="3007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UVOD U OBITELJSKO PRAVO</a:t>
                      </a:r>
                      <a:endParaRPr lang="hr-HR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</a:tr>
              <a:tr h="3007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GOSPODARSTVO</a:t>
                      </a:r>
                      <a:endParaRPr lang="hr-HR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</a:tr>
              <a:tr h="3007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KNJIGOVODSTVO</a:t>
                      </a:r>
                      <a:endParaRPr lang="hr-HR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</a:tr>
              <a:tr h="3007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STATISTIKA</a:t>
                      </a:r>
                      <a:endParaRPr lang="hr-HR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lang="hr-HR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3" name="Naslov 2"/>
          <p:cNvSpPr>
            <a:spLocks noGrp="1"/>
          </p:cNvSpPr>
          <p:nvPr>
            <p:ph type="title"/>
          </p:nvPr>
        </p:nvSpPr>
        <p:spPr>
          <a:xfrm>
            <a:off x="214282" y="428604"/>
            <a:ext cx="8229600" cy="1066800"/>
          </a:xfrm>
        </p:spPr>
        <p:txBody>
          <a:bodyPr>
            <a:noAutofit/>
          </a:bodyPr>
          <a:lstStyle/>
          <a:p>
            <a:pPr lvl="1" algn="ctr" rtl="0">
              <a:spcBef>
                <a:spcPts val="600"/>
              </a:spcBef>
              <a:spcAft>
                <a:spcPts val="600"/>
              </a:spcAft>
            </a:pPr>
            <a:r>
              <a:rPr lang="hr-HR" sz="32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NASTAVNI PLAN I PROGRAM </a:t>
            </a:r>
            <a:br>
              <a:rPr lang="hr-HR" sz="32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r-HR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STRUKOVNI DIO PROGRAMA</a:t>
            </a:r>
            <a:endParaRPr lang="hr-HR" sz="2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hr-H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NASTAVNI PLAN I PROGRAM</a:t>
            </a:r>
            <a:r>
              <a:rPr lang="hr-HR" sz="28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hr-HR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r-H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r-H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IZBORNI PREDMETI</a:t>
            </a:r>
            <a:endParaRPr lang="hr-H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488460432"/>
              </p:ext>
            </p:extLst>
          </p:nvPr>
        </p:nvGraphicFramePr>
        <p:xfrm>
          <a:off x="500063" y="2468563"/>
          <a:ext cx="8028000" cy="29802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1737"/>
                <a:gridCol w="1512168"/>
                <a:gridCol w="1872208"/>
                <a:gridCol w="1224136"/>
                <a:gridCol w="1147751"/>
              </a:tblGrid>
              <a:tr h="384373"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Nastavni predmeti</a:t>
                      </a:r>
                      <a:endParaRPr kumimoji="0" lang="hr-HR" sz="1800" b="1" kern="12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I.</a:t>
                      </a:r>
                      <a:endParaRPr kumimoji="0" lang="hr-HR" sz="1800" b="1" kern="12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II.</a:t>
                      </a:r>
                      <a:endParaRPr kumimoji="0" lang="hr-HR" sz="1800" b="1" kern="12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III.</a:t>
                      </a:r>
                      <a:endParaRPr kumimoji="0" lang="hr-HR" sz="1800" b="1" kern="12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IV.</a:t>
                      </a:r>
                      <a:endParaRPr kumimoji="0" lang="hr-HR" sz="1800" b="1" kern="1200" dirty="0">
                        <a:solidFill>
                          <a:schemeClr val="bg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6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ETIKA / VJERONAUK</a:t>
                      </a:r>
                      <a:endParaRPr kumimoji="0" lang="hr-HR" sz="16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  <a:endParaRPr kumimoji="0" lang="hr-HR" sz="18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  <a:endParaRPr kumimoji="0" lang="hr-HR" sz="18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  <a:endParaRPr kumimoji="0" lang="hr-HR" sz="18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  <a:endParaRPr kumimoji="0" lang="hr-HR" sz="18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LATINSKI </a:t>
                      </a:r>
                      <a:r>
                        <a:rPr kumimoji="0" lang="hr-HR" sz="18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JEZIK*</a:t>
                      </a:r>
                      <a:endParaRPr kumimoji="0" lang="hr-HR" sz="18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54054" marR="54054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LOGIKA*</a:t>
                      </a:r>
                      <a:endParaRPr kumimoji="0" lang="hr-HR" sz="18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54054" marR="54054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FILOZOFIJA*</a:t>
                      </a:r>
                      <a:endParaRPr kumimoji="0" lang="hr-HR" sz="18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</a:p>
                  </a:txBody>
                  <a:tcPr marL="54054" marR="54054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LJUDSKA </a:t>
                      </a:r>
                      <a:r>
                        <a:rPr kumimoji="0" lang="hr-HR" sz="18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PRAVA*</a:t>
                      </a:r>
                      <a:endParaRPr kumimoji="0" lang="hr-HR" sz="18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54054" marR="54054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JAVNE </a:t>
                      </a:r>
                      <a:r>
                        <a:rPr kumimoji="0" lang="hr-HR" sz="18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FINANCIJE*</a:t>
                      </a:r>
                      <a:endParaRPr kumimoji="0" lang="hr-HR" sz="18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</a:p>
                  </a:txBody>
                  <a:tcPr marL="54054" marR="54054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MATEMATIKA*</a:t>
                      </a:r>
                      <a:endParaRPr kumimoji="0" lang="hr-HR" sz="18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kumimoji="0" lang="hr-HR" sz="18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kumimoji="0" lang="hr-HR" sz="18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kumimoji="0" lang="hr-HR" sz="18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  <a:tabLst>
                          <a:tab pos="114300" algn="l"/>
                        </a:tabLst>
                      </a:pPr>
                      <a:r>
                        <a:rPr kumimoji="0" lang="hr-HR" sz="18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kumimoji="0" lang="hr-HR" sz="1800" b="1" kern="1200" dirty="0">
                        <a:solidFill>
                          <a:schemeClr val="dk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4054" marR="54054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6121" y="1124744"/>
            <a:ext cx="8229600" cy="576064"/>
          </a:xfrm>
        </p:spPr>
        <p:txBody>
          <a:bodyPr>
            <a:noAutofit/>
          </a:bodyPr>
          <a:lstStyle/>
          <a:p>
            <a:pPr algn="ctr"/>
            <a:r>
              <a:rPr lang="hr-HR" sz="3200" dirty="0">
                <a:latin typeface="Arial" panose="020B0604020202020204" pitchFamily="34" charset="0"/>
                <a:cs typeface="Arial" panose="020B0604020202020204" pitchFamily="34" charset="0"/>
              </a:rPr>
              <a:t>STRUČNA PRAKSA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48" y="1844824"/>
            <a:ext cx="7890100" cy="4680520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hr-HR" sz="4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Trajanje:    </a:t>
            </a:r>
          </a:p>
          <a:p>
            <a:pPr>
              <a:buNone/>
            </a:pPr>
            <a:endParaRPr lang="hr-HR" sz="42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hr-HR" sz="4500" dirty="0" smtClean="0">
                <a:latin typeface="Arial" pitchFamily="34" charset="0"/>
                <a:cs typeface="Arial" pitchFamily="34" charset="0"/>
              </a:rPr>
              <a:t>40 sati godišnje  u </a:t>
            </a:r>
            <a:r>
              <a:rPr lang="hr-HR" sz="4500" dirty="0">
                <a:latin typeface="Arial" pitchFamily="34" charset="0"/>
                <a:cs typeface="Arial" pitchFamily="34" charset="0"/>
              </a:rPr>
              <a:t>II., III. i IV. razredu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hr-HR" sz="4500" dirty="0" smtClean="0">
                <a:latin typeface="Arial" pitchFamily="34" charset="0"/>
                <a:cs typeface="Arial" pitchFamily="34" charset="0"/>
              </a:rPr>
              <a:t>1 tjedan tijekom zimskih, proljetnih i ljetnih praznika</a:t>
            </a:r>
          </a:p>
          <a:p>
            <a:pPr marL="109728" indent="0">
              <a:buNone/>
            </a:pPr>
            <a:endParaRPr lang="hr-HR" sz="42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109728" indent="0">
              <a:buNone/>
            </a:pPr>
            <a:r>
              <a:rPr lang="hr-HR" sz="4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Praksa:</a:t>
            </a:r>
          </a:p>
          <a:p>
            <a:pPr marL="109728" indent="0">
              <a:buNone/>
            </a:pPr>
            <a:endParaRPr lang="hr-HR" sz="42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hr-HR" sz="4500" dirty="0" smtClean="0">
                <a:latin typeface="Arial" pitchFamily="34" charset="0"/>
                <a:cs typeface="Arial" pitchFamily="34" charset="0"/>
              </a:rPr>
              <a:t>tijela </a:t>
            </a:r>
            <a:r>
              <a:rPr lang="hr-HR" sz="4500" dirty="0">
                <a:latin typeface="Arial" pitchFamily="34" charset="0"/>
                <a:cs typeface="Arial" pitchFamily="34" charset="0"/>
              </a:rPr>
              <a:t>državne uprave (ministarstva, </a:t>
            </a:r>
            <a:r>
              <a:rPr lang="hr-HR" sz="4500" dirty="0" smtClean="0">
                <a:latin typeface="Arial" pitchFamily="34" charset="0"/>
                <a:cs typeface="Arial" pitchFamily="34" charset="0"/>
              </a:rPr>
              <a:t>županijski i gradski uredi Grada </a:t>
            </a:r>
            <a:r>
              <a:rPr lang="hr-HR" sz="4500" dirty="0">
                <a:latin typeface="Arial" pitchFamily="34" charset="0"/>
                <a:cs typeface="Arial" pitchFamily="34" charset="0"/>
              </a:rPr>
              <a:t>Zagreba</a:t>
            </a:r>
            <a:r>
              <a:rPr lang="hr-HR" sz="45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hr-HR" sz="4500" dirty="0" smtClean="0">
                <a:latin typeface="Arial" pitchFamily="34" charset="0"/>
                <a:cs typeface="Arial" pitchFamily="34" charset="0"/>
              </a:rPr>
              <a:t>sudovi </a:t>
            </a:r>
            <a:r>
              <a:rPr lang="hr-HR" sz="45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hr-HR" sz="45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općinski, županijski, prekršajni, trgovački, </a:t>
            </a:r>
            <a:r>
              <a:rPr lang="hr-HR" sz="45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upravni sud</a:t>
            </a:r>
            <a:r>
              <a:rPr lang="hr-HR" sz="45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hr-HR" sz="4500" dirty="0" smtClean="0">
                <a:latin typeface="Arial" pitchFamily="34" charset="0"/>
                <a:cs typeface="Arial" pitchFamily="34" charset="0"/>
              </a:rPr>
              <a:t>učenici II. i III. </a:t>
            </a:r>
            <a:r>
              <a:rPr lang="hr-HR" sz="4500" dirty="0">
                <a:latin typeface="Arial" pitchFamily="34" charset="0"/>
                <a:cs typeface="Arial" pitchFamily="34" charset="0"/>
              </a:rPr>
              <a:t>razreda raspoređuju se na poslove u navedenim tijelima iz područja uredskog poslovanja (poslovi u </a:t>
            </a:r>
            <a:r>
              <a:rPr lang="hr-HR" sz="4500" dirty="0" smtClean="0">
                <a:latin typeface="Arial" pitchFamily="34" charset="0"/>
                <a:cs typeface="Arial" pitchFamily="34" charset="0"/>
              </a:rPr>
              <a:t>pisarnicama)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hr-HR" sz="4500" dirty="0">
                <a:latin typeface="Arial" pitchFamily="34" charset="0"/>
                <a:cs typeface="Arial" pitchFamily="34" charset="0"/>
              </a:rPr>
              <a:t>u</a:t>
            </a:r>
            <a:r>
              <a:rPr lang="hr-HR" sz="4500" dirty="0" smtClean="0">
                <a:latin typeface="Arial" pitchFamily="34" charset="0"/>
                <a:cs typeface="Arial" pitchFamily="34" charset="0"/>
              </a:rPr>
              <a:t>čenici IV. razreda </a:t>
            </a:r>
            <a:r>
              <a:rPr lang="hr-HR" sz="4500" dirty="0">
                <a:latin typeface="Arial" pitchFamily="34" charset="0"/>
                <a:cs typeface="Arial" pitchFamily="34" charset="0"/>
              </a:rPr>
              <a:t>raspoređuju </a:t>
            </a:r>
            <a:r>
              <a:rPr lang="hr-HR" sz="4500" dirty="0" smtClean="0">
                <a:latin typeface="Arial" pitchFamily="34" charset="0"/>
                <a:cs typeface="Arial" pitchFamily="34" charset="0"/>
              </a:rPr>
              <a:t>se na stručne </a:t>
            </a:r>
            <a:r>
              <a:rPr lang="hr-HR" sz="4500" dirty="0">
                <a:latin typeface="Arial" pitchFamily="34" charset="0"/>
                <a:cs typeface="Arial" pitchFamily="34" charset="0"/>
              </a:rPr>
              <a:t>upravne poslove koji se obavljaju u uredima </a:t>
            </a:r>
            <a:r>
              <a:rPr lang="hr-HR" sz="4500" b="1" dirty="0">
                <a:latin typeface="Arial" pitchFamily="34" charset="0"/>
                <a:cs typeface="Arial" pitchFamily="34" charset="0"/>
              </a:rPr>
              <a:t>upravnih referenata</a:t>
            </a:r>
            <a:r>
              <a:rPr lang="hr-HR" sz="4500" dirty="0">
                <a:latin typeface="Arial" pitchFamily="34" charset="0"/>
                <a:cs typeface="Arial" pitchFamily="34" charset="0"/>
              </a:rPr>
              <a:t>, </a:t>
            </a:r>
            <a:r>
              <a:rPr lang="hr-HR" sz="4500" b="1" dirty="0">
                <a:latin typeface="Arial" pitchFamily="34" charset="0"/>
                <a:cs typeface="Arial" pitchFamily="34" charset="0"/>
              </a:rPr>
              <a:t>viših upravnih referenata</a:t>
            </a:r>
            <a:r>
              <a:rPr lang="hr-HR" sz="4500" dirty="0">
                <a:latin typeface="Arial" pitchFamily="34" charset="0"/>
                <a:cs typeface="Arial" pitchFamily="34" charset="0"/>
              </a:rPr>
              <a:t>, </a:t>
            </a:r>
            <a:r>
              <a:rPr lang="hr-HR" sz="4500" b="1" dirty="0">
                <a:latin typeface="Arial" pitchFamily="34" charset="0"/>
                <a:cs typeface="Arial" pitchFamily="34" charset="0"/>
              </a:rPr>
              <a:t>samostalnih upravnih referenata </a:t>
            </a:r>
            <a:r>
              <a:rPr lang="hr-HR" sz="4500" dirty="0">
                <a:latin typeface="Arial" pitchFamily="34" charset="0"/>
                <a:cs typeface="Arial" pitchFamily="34" charset="0"/>
              </a:rPr>
              <a:t>i upravnih savjetnika radi praktične realizacije svog završnog </a:t>
            </a:r>
            <a:r>
              <a:rPr lang="hr-HR" sz="4500" dirty="0" smtClean="0">
                <a:latin typeface="Arial" pitchFamily="34" charset="0"/>
                <a:cs typeface="Arial" pitchFamily="34" charset="0"/>
              </a:rPr>
              <a:t>rada (</a:t>
            </a:r>
            <a:r>
              <a:rPr lang="hr-HR" sz="4500" i="1" dirty="0" smtClean="0">
                <a:latin typeface="Arial" pitchFamily="34" charset="0"/>
                <a:cs typeface="Arial" pitchFamily="34" charset="0"/>
              </a:rPr>
              <a:t>obavljaju praksu tijekom zimskih i proljetnih praznika)</a:t>
            </a:r>
            <a:endParaRPr lang="hr-HR" sz="4500" i="1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hr-HR" sz="42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endParaRPr lang="hr-HR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hr-HR" sz="3600" b="1" dirty="0">
                <a:latin typeface="Arial" panose="020B0604020202020204" pitchFamily="34" charset="0"/>
                <a:cs typeface="Arial" panose="020B0604020202020204" pitchFamily="34" charset="0"/>
              </a:rPr>
              <a:t>Završetak školovanja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b="1" i="1" dirty="0" smtClean="0">
                <a:latin typeface="Arial" pitchFamily="34" charset="0"/>
                <a:cs typeface="Arial" pitchFamily="34" charset="0"/>
              </a:rPr>
              <a:t>ZAVRŠNI ISPIT ( SVI UČENICI)</a:t>
            </a:r>
          </a:p>
          <a:p>
            <a:pPr>
              <a:buNone/>
            </a:pPr>
            <a:r>
              <a:rPr lang="hr-HR" b="1" dirty="0" smtClean="0">
                <a:latin typeface="Arial" pitchFamily="34" charset="0"/>
                <a:cs typeface="Arial" pitchFamily="34" charset="0"/>
              </a:rPr>
              <a:t>   - </a:t>
            </a:r>
            <a:r>
              <a:rPr lang="hr-HR" dirty="0" smtClean="0">
                <a:latin typeface="Arial" pitchFamily="34" charset="0"/>
                <a:cs typeface="Arial" pitchFamily="34" charset="0"/>
              </a:rPr>
              <a:t>izrada i obrana </a:t>
            </a:r>
            <a:r>
              <a:rPr lang="hr-HR" dirty="0" smtClean="0">
                <a:latin typeface="Arial" pitchFamily="34" charset="0"/>
                <a:cs typeface="Arial" pitchFamily="34" charset="0"/>
              </a:rPr>
              <a:t>završnog rada iz predmeta    Upravni postupak</a:t>
            </a:r>
          </a:p>
          <a:p>
            <a:pPr>
              <a:buNone/>
            </a:pPr>
            <a:r>
              <a:rPr lang="hr-HR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hr-HR" dirty="0" smtClean="0">
                <a:latin typeface="Arial" pitchFamily="34" charset="0"/>
                <a:cs typeface="Arial" pitchFamily="34" charset="0"/>
              </a:rPr>
              <a:t>  </a:t>
            </a:r>
            <a:endParaRPr lang="hr-HR" dirty="0" smtClean="0">
              <a:latin typeface="Arial" pitchFamily="34" charset="0"/>
              <a:cs typeface="Arial" pitchFamily="34" charset="0"/>
            </a:endParaRPr>
          </a:p>
          <a:p>
            <a:r>
              <a:rPr lang="hr-HR" b="1" i="1" dirty="0" smtClean="0">
                <a:latin typeface="Arial" pitchFamily="34" charset="0"/>
                <a:cs typeface="Arial" pitchFamily="34" charset="0"/>
              </a:rPr>
              <a:t>DRŽAVNA </a:t>
            </a:r>
            <a:r>
              <a:rPr lang="hr-HR" b="1" i="1" dirty="0" smtClean="0">
                <a:latin typeface="Arial" pitchFamily="34" charset="0"/>
                <a:cs typeface="Arial" pitchFamily="34" charset="0"/>
              </a:rPr>
              <a:t>MATURA ( IZBOR UČENIKA)</a:t>
            </a:r>
          </a:p>
          <a:p>
            <a:pPr>
              <a:buNone/>
            </a:pPr>
            <a:r>
              <a:rPr lang="hr-HR" dirty="0" smtClean="0">
                <a:latin typeface="Arial" pitchFamily="34" charset="0"/>
                <a:cs typeface="Arial" pitchFamily="34" charset="0"/>
              </a:rPr>
              <a:t>   2013./14. – prijavilo 138 učenika – uspješno položilo u ljetnom roku 86% učenika</a:t>
            </a:r>
          </a:p>
          <a:p>
            <a:pPr lvl="0"/>
            <a:endParaRPr lang="hr-HR" dirty="0" smtClean="0"/>
          </a:p>
          <a:p>
            <a:endParaRPr lang="hr-HR" dirty="0" smtClean="0"/>
          </a:p>
          <a:p>
            <a:pPr>
              <a:buNone/>
            </a:pPr>
            <a:endParaRPr lang="hr-HR" dirty="0" smtClean="0"/>
          </a:p>
          <a:p>
            <a:endParaRPr lang="hr-HR" dirty="0" smtClean="0"/>
          </a:p>
          <a:p>
            <a:pPr marL="109728" indent="0">
              <a:buNone/>
            </a:pPr>
            <a:endParaRPr lang="hr-H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rilagođeni dizaj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Prilagođeni dizaj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1154</TotalTime>
  <Words>838</Words>
  <Application>Microsoft Office PowerPoint</Application>
  <PresentationFormat>On-screen Show (4:3)</PresentationFormat>
  <Paragraphs>274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Urban</vt:lpstr>
      <vt:lpstr>Prilagođeni dizajn</vt:lpstr>
      <vt:lpstr>1_Prilagođeni dizajn</vt:lpstr>
      <vt:lpstr>Obrazovni sektor: ekonomija, trgovina i poslovna administracija  Program: upravni referent</vt:lpstr>
      <vt:lpstr>Opis zanimanja</vt:lpstr>
      <vt:lpstr>Opis zanimanja</vt:lpstr>
      <vt:lpstr>Potrebna znanja </vt:lpstr>
      <vt:lpstr>NASTAVNI PLAN I PROGRAM  OPĆEOBRAZOVNI DIO PROGRAMA</vt:lpstr>
      <vt:lpstr>NASTAVNI PLAN I PROGRAM  STRUKOVNI DIO PROGRAMA</vt:lpstr>
      <vt:lpstr>NASTAVNI PLAN I PROGRAM  IZBORNI PREDMETI</vt:lpstr>
      <vt:lpstr>STRUČNA PRAKSA</vt:lpstr>
      <vt:lpstr>Završetak školovanja</vt:lpstr>
      <vt:lpstr>Svijet rada</vt:lpstr>
      <vt:lpstr>Poželjne osobine </vt:lpstr>
      <vt:lpstr>Zdravstveni zahtjevi i funkcionalne sposobnosti</vt:lpstr>
      <vt:lpstr>Predmeti važni za upis</vt:lpstr>
      <vt:lpstr>Nastavak školovanja</vt:lpstr>
      <vt:lpstr>Zašto se upisati u UPRAVNU ŠKOLU ZAGREB?</vt:lpstr>
      <vt:lpstr>Hvala za pažnju!</vt:lpstr>
    </vt:vector>
  </TitlesOfParts>
  <Company>@Home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Citizen</dc:creator>
  <cp:lastModifiedBy>Citizen</cp:lastModifiedBy>
  <cp:revision>148</cp:revision>
  <dcterms:created xsi:type="dcterms:W3CDTF">2016-04-11T10:03:17Z</dcterms:created>
  <dcterms:modified xsi:type="dcterms:W3CDTF">2016-04-22T12:14:47Z</dcterms:modified>
</cp:coreProperties>
</file>