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sldIdLst>
    <p:sldId id="256" r:id="rId2"/>
    <p:sldId id="260" r:id="rId3"/>
    <p:sldId id="261" r:id="rId4"/>
    <p:sldId id="262" r:id="rId5"/>
    <p:sldId id="269" r:id="rId6"/>
    <p:sldId id="270" r:id="rId7"/>
    <p:sldId id="271" r:id="rId8"/>
    <p:sldId id="272" r:id="rId9"/>
    <p:sldId id="273" r:id="rId10"/>
    <p:sldId id="278" r:id="rId11"/>
    <p:sldId id="277" r:id="rId12"/>
    <p:sldId id="275" r:id="rId13"/>
    <p:sldId id="276" r:id="rId14"/>
    <p:sldId id="279" r:id="rId15"/>
    <p:sldId id="263" r:id="rId16"/>
    <p:sldId id="264" r:id="rId17"/>
    <p:sldId id="265" r:id="rId18"/>
    <p:sldId id="280" r:id="rId19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4660"/>
  </p:normalViewPr>
  <p:slideViewPr>
    <p:cSldViewPr>
      <p:cViewPr>
        <p:scale>
          <a:sx n="60" d="100"/>
          <a:sy n="60" d="100"/>
        </p:scale>
        <p:origin x="-168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041891C-413E-4B9F-96B6-89B056BD7CEE}" type="datetimeFigureOut">
              <a:rPr lang="sr-Latn-CS" smtClean="0"/>
              <a:pPr/>
              <a:t>21.4.2016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F8C78B5-D001-486A-94A6-AC1EC12AD02E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hr-HR" sz="2400" i="1" dirty="0" smtClean="0">
              <a:latin typeface="Brush Script MT" pitchFamily="66" charset="0"/>
            </a:endParaRPr>
          </a:p>
          <a:p>
            <a:r>
              <a:rPr lang="hr-HR" sz="2400" i="1" dirty="0" smtClean="0"/>
              <a:t>PRVA EKONOMSKA </a:t>
            </a:r>
            <a:br>
              <a:rPr lang="hr-HR" sz="2400" i="1" dirty="0" smtClean="0"/>
            </a:br>
            <a:r>
              <a:rPr lang="hr-HR" sz="2400" i="1" dirty="0" smtClean="0"/>
              <a:t>ŠKOLA</a:t>
            </a:r>
            <a:endParaRPr lang="hr-HR" sz="2400" dirty="0">
              <a:latin typeface="Brush Script MT" pitchFamily="6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454819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4900" dirty="0" smtClean="0"/>
              <a:t>ZANIMANJE</a:t>
            </a: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> </a:t>
            </a:r>
            <a:r>
              <a:rPr lang="hr-HR" sz="6700" b="1" dirty="0" smtClean="0"/>
              <a:t>EKONOMIST</a:t>
            </a: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dirty="0" smtClean="0"/>
              <a:t/>
            </a:r>
            <a:br>
              <a:rPr lang="hr-HR" sz="6000" dirty="0" smtClean="0"/>
            </a:br>
            <a:r>
              <a:rPr lang="hr-HR" sz="6000" b="1" i="1" dirty="0" smtClean="0"/>
              <a:t/>
            </a:r>
            <a:br>
              <a:rPr lang="hr-HR" sz="6000" b="1" i="1" dirty="0" smtClean="0"/>
            </a:br>
            <a:r>
              <a:rPr lang="hr-HR" sz="6000" b="1" i="1" dirty="0" smtClean="0"/>
              <a:t/>
            </a:r>
            <a:br>
              <a:rPr lang="hr-HR" sz="6000" b="1" i="1" dirty="0" smtClean="0"/>
            </a:br>
            <a:r>
              <a:rPr lang="hr-HR" sz="6000" b="1" i="1" dirty="0" smtClean="0"/>
              <a:t/>
            </a:r>
            <a:br>
              <a:rPr lang="hr-HR" sz="6000" b="1" i="1" dirty="0" smtClean="0"/>
            </a:br>
            <a:r>
              <a:rPr lang="hr-HR" sz="6000" b="1" i="1" dirty="0" smtClean="0"/>
              <a:t/>
            </a:r>
            <a:br>
              <a:rPr lang="hr-HR" sz="6000" b="1" i="1" dirty="0" smtClean="0"/>
            </a:br>
            <a:r>
              <a:rPr lang="hr-HR" sz="2800" b="1" i="1" dirty="0" smtClean="0"/>
              <a:t/>
            </a:r>
            <a:br>
              <a:rPr lang="hr-HR" sz="2800" b="1" i="1" dirty="0" smtClean="0"/>
            </a:br>
            <a:r>
              <a:rPr lang="hr-HR" sz="2800" b="1" i="1" dirty="0" smtClean="0"/>
              <a:t/>
            </a:r>
            <a:br>
              <a:rPr lang="hr-HR" sz="2800" b="1" i="1" dirty="0" smtClean="0"/>
            </a:br>
            <a:r>
              <a:rPr lang="hr-HR" sz="2800" b="1" i="1" dirty="0" smtClean="0"/>
              <a:t/>
            </a:r>
            <a:br>
              <a:rPr lang="hr-HR" sz="2800" b="1" i="1" dirty="0" smtClean="0"/>
            </a:br>
            <a:r>
              <a:rPr lang="hr-HR" sz="2800" b="1" i="1" dirty="0" smtClean="0"/>
              <a:t/>
            </a:r>
            <a:br>
              <a:rPr lang="hr-HR" sz="2800" b="1" i="1" dirty="0" smtClean="0"/>
            </a:br>
            <a:r>
              <a:rPr lang="hr-HR" sz="4900" b="1" i="1" dirty="0" smtClean="0"/>
              <a:t> ZANIMANJE EKONOMIST </a:t>
            </a:r>
            <a:br>
              <a:rPr lang="hr-HR" sz="4900" b="1" i="1" dirty="0" smtClean="0"/>
            </a:br>
            <a:r>
              <a:rPr lang="hr-HR" sz="5400" i="1" dirty="0" smtClean="0"/>
              <a:t/>
            </a:r>
            <a:br>
              <a:rPr lang="hr-HR" sz="5400" i="1" dirty="0" smtClean="0"/>
            </a:br>
            <a:endParaRPr lang="hr-HR" sz="4900" b="1" i="1" dirty="0"/>
          </a:p>
        </p:txBody>
      </p:sp>
      <p:pic>
        <p:nvPicPr>
          <p:cNvPr id="6" name="Picture 7" descr="C:\Users\Tanja\Pictures\Slike škole nove 2012\DSC_005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143248"/>
            <a:ext cx="8734675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28794" y="6215082"/>
            <a:ext cx="550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/>
              <a:t>PRVA EKONOMSKA ŠKOLA</a:t>
            </a:r>
            <a:endParaRPr lang="hr-H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Mogućnosti zaposlenja 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ekonomista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endParaRPr lang="hr-HR" dirty="0" smtClean="0"/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U </a:t>
            </a:r>
            <a:r>
              <a:rPr lang="hr-HR" sz="2400" dirty="0"/>
              <a:t>proizvodnim tvrtkama i tvrtkama s </a:t>
            </a:r>
            <a:r>
              <a:rPr lang="hr-HR" sz="2400" dirty="0" smtClean="0"/>
              <a:t>područja</a:t>
            </a:r>
          </a:p>
          <a:p>
            <a:pPr algn="just">
              <a:buNone/>
            </a:pPr>
            <a:r>
              <a:rPr lang="hr-HR" sz="2400" dirty="0" smtClean="0"/>
              <a:t>	 </a:t>
            </a:r>
            <a:r>
              <a:rPr lang="hr-HR" sz="2400" dirty="0"/>
              <a:t>neproizvodnih uslužnih djelatnosti </a:t>
            </a:r>
            <a:endParaRPr lang="hr-HR" sz="2400" dirty="0" smtClean="0"/>
          </a:p>
          <a:p>
            <a:pPr algn="just">
              <a:buNone/>
            </a:pPr>
            <a:r>
              <a:rPr lang="hr-HR" sz="2400" dirty="0" smtClean="0"/>
              <a:t>	(</a:t>
            </a:r>
            <a:r>
              <a:rPr lang="hr-HR" sz="2400" dirty="0"/>
              <a:t>kao što su banke, osiguravajuća društva, </a:t>
            </a:r>
            <a:endParaRPr lang="hr-HR" sz="2400" dirty="0" smtClean="0"/>
          </a:p>
          <a:p>
            <a:pPr algn="just">
              <a:buNone/>
            </a:pPr>
            <a:r>
              <a:rPr lang="hr-HR" sz="2400" dirty="0" smtClean="0"/>
              <a:t>	turističke </a:t>
            </a:r>
            <a:r>
              <a:rPr lang="hr-HR" sz="2400" dirty="0"/>
              <a:t>agencije, turističke tvrtke te trgovačke i </a:t>
            </a:r>
            <a:endParaRPr lang="hr-HR" sz="2400" dirty="0" smtClean="0"/>
          </a:p>
          <a:p>
            <a:pPr algn="just">
              <a:buNone/>
            </a:pPr>
            <a:r>
              <a:rPr lang="hr-HR" sz="2400" dirty="0" smtClean="0"/>
              <a:t>	ugostiteljske </a:t>
            </a:r>
            <a:r>
              <a:rPr lang="hr-HR" sz="2400" dirty="0"/>
              <a:t>tvrtke) </a:t>
            </a:r>
            <a:endParaRPr lang="hr-HR" sz="2400" dirty="0" smtClean="0"/>
          </a:p>
          <a:p>
            <a:pPr algn="just">
              <a:buNone/>
            </a:pPr>
            <a:r>
              <a:rPr lang="hr-HR" sz="2400" dirty="0"/>
              <a:t>	</a:t>
            </a:r>
            <a:endParaRPr lang="hr-HR" sz="2400" dirty="0" smtClean="0"/>
          </a:p>
          <a:p>
            <a:pPr algn="just">
              <a:buNone/>
            </a:pPr>
            <a:endParaRPr lang="hr-HR" sz="2400" dirty="0"/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Vlastiti poduzetnički pothvat</a:t>
            </a:r>
          </a:p>
          <a:p>
            <a:pPr algn="just">
              <a:buNone/>
            </a:pPr>
            <a:endParaRPr lang="hr-HR" sz="2400" dirty="0"/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643578"/>
            <a:ext cx="2643206" cy="1000108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3714752"/>
            <a:ext cx="147638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Ekonomist -kontraindikacije 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hr-HR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uredan vid, sluh i govor</a:t>
            </a:r>
          </a:p>
          <a:p>
            <a:pPr>
              <a:buNone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 uredna </a:t>
            </a:r>
            <a:r>
              <a:rPr lang="hr-HR" sz="2400" dirty="0"/>
              <a:t>funkcija gornjih </a:t>
            </a:r>
            <a:r>
              <a:rPr lang="hr-HR" sz="2400" dirty="0" smtClean="0"/>
              <a:t>ekstremiteta 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uredno </a:t>
            </a:r>
            <a:r>
              <a:rPr lang="hr-HR" sz="2400" dirty="0"/>
              <a:t>kognitivno </a:t>
            </a:r>
            <a:r>
              <a:rPr lang="hr-HR" sz="2400" dirty="0" smtClean="0"/>
              <a:t>funkcioniranje</a:t>
            </a:r>
            <a:endParaRPr lang="hr-HR" sz="2400" dirty="0"/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5286388"/>
            <a:ext cx="2643206" cy="121442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286256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428736"/>
            <a:ext cx="200026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Zdravstveni rizici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hr-HR" sz="2400" dirty="0" smtClean="0"/>
              <a:t>Uočeno </a:t>
            </a:r>
            <a:r>
              <a:rPr lang="hr-HR" sz="2400" dirty="0"/>
              <a:t>je da tijekom rada na poslovima </a:t>
            </a:r>
            <a:r>
              <a:rPr lang="hr-HR" sz="2400" dirty="0" smtClean="0"/>
              <a:t>ekonomista</a:t>
            </a:r>
          </a:p>
          <a:p>
            <a:pPr>
              <a:buNone/>
            </a:pPr>
            <a:r>
              <a:rPr lang="hr-HR" sz="2400" dirty="0" smtClean="0"/>
              <a:t>mogu </a:t>
            </a:r>
            <a:r>
              <a:rPr lang="hr-HR" sz="2400" dirty="0"/>
              <a:t>nastupiti teškoće </a:t>
            </a:r>
            <a:r>
              <a:rPr lang="hr-HR" sz="2400" dirty="0" smtClean="0"/>
              <a:t>s: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 </a:t>
            </a:r>
            <a:r>
              <a:rPr lang="hr-HR" sz="2400" dirty="0"/>
              <a:t>vidom,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kralješnicom</a:t>
            </a:r>
            <a:r>
              <a:rPr lang="hr-HR" sz="2400" dirty="0"/>
              <a:t>,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glavoboljama</a:t>
            </a:r>
            <a:r>
              <a:rPr lang="hr-HR" sz="2400" dirty="0"/>
              <a:t>,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posljedicama </a:t>
            </a:r>
            <a:r>
              <a:rPr lang="hr-HR" sz="2400" dirty="0"/>
              <a:t>stresa te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postoji </a:t>
            </a:r>
            <a:r>
              <a:rPr lang="hr-HR" sz="2400" dirty="0"/>
              <a:t>mogućnost ozljeda zbog terenskoga </a:t>
            </a:r>
            <a:r>
              <a:rPr lang="hr-HR" sz="2400" dirty="0" smtClean="0"/>
              <a:t>rada</a:t>
            </a:r>
            <a:r>
              <a:rPr lang="hr-HR" sz="2400" dirty="0"/>
              <a:t>	</a:t>
            </a:r>
          </a:p>
          <a:p>
            <a:endParaRPr lang="hr-HR" dirty="0"/>
          </a:p>
        </p:txBody>
      </p:sp>
      <p:pic>
        <p:nvPicPr>
          <p:cNvPr id="7" name="Picture 6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357826"/>
            <a:ext cx="2643206" cy="128586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143116"/>
            <a:ext cx="2855906" cy="2181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5143512"/>
            <a:ext cx="3286148" cy="152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Tipično radno okruženje i 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uvjeti rada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endParaRPr lang="hr-HR" sz="2400" dirty="0" smtClean="0"/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zatvoren prostor uz upotrebu umjetnog svjetla</a:t>
            </a:r>
            <a:r>
              <a:rPr lang="vi-VN" sz="2400" dirty="0" smtClean="0"/>
              <a:t> </a:t>
            </a:r>
            <a:endParaRPr lang="hr-HR" sz="2400" dirty="0" smtClean="0"/>
          </a:p>
          <a:p>
            <a:pPr algn="just">
              <a:buFont typeface="Wingdings" pitchFamily="2" charset="2"/>
              <a:buChar char="ü"/>
            </a:pPr>
            <a:endParaRPr lang="hr-HR" sz="2400" dirty="0" smtClean="0">
              <a:latin typeface="Perpetua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koristi se računalo, mobitel, telefaks, telefon,</a:t>
            </a:r>
            <a:endParaRPr lang="hr-HR" sz="2400" dirty="0" smtClean="0">
              <a:latin typeface="Perpetua" pitchFamily="18" charset="0"/>
            </a:endParaRPr>
          </a:p>
          <a:p>
            <a:pPr algn="just">
              <a:buNone/>
            </a:pPr>
            <a:r>
              <a:rPr lang="hr-HR" sz="2400" dirty="0" smtClean="0"/>
              <a:t>	</a:t>
            </a:r>
            <a:r>
              <a:rPr lang="vi-VN" sz="2400" dirty="0" smtClean="0"/>
              <a:t> </a:t>
            </a:r>
            <a:r>
              <a:rPr lang="hr-HR" sz="2400" dirty="0" smtClean="0"/>
              <a:t>kopirni uređaj, uređaj za elektroničko arhiviranje,</a:t>
            </a:r>
            <a:endParaRPr lang="hr-HR" sz="2400" dirty="0" smtClean="0">
              <a:latin typeface="Perpetua" pitchFamily="18" charset="0"/>
            </a:endParaRPr>
          </a:p>
          <a:p>
            <a:pPr algn="just">
              <a:buNone/>
            </a:pPr>
            <a:r>
              <a:rPr lang="hr-HR" sz="2400" dirty="0" smtClean="0"/>
              <a:t>	 brojač novca i uređaj za skeniranje novčanica te</a:t>
            </a:r>
            <a:endParaRPr lang="hr-HR" sz="2400" dirty="0" smtClean="0">
              <a:latin typeface="Perpetua" pitchFamily="18" charset="0"/>
            </a:endParaRPr>
          </a:p>
          <a:p>
            <a:pPr algn="just">
              <a:buNone/>
            </a:pPr>
            <a:r>
              <a:rPr lang="hr-HR" sz="2400" dirty="0" smtClean="0"/>
              <a:t>	 Mobilni POS  uređaj</a:t>
            </a:r>
          </a:p>
          <a:p>
            <a:pPr algn="just">
              <a:buNone/>
            </a:pPr>
            <a:endParaRPr lang="pl-PL" sz="2400" dirty="0" smtClean="0">
              <a:latin typeface="Perpetua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pl-PL" sz="2400" dirty="0" smtClean="0">
                <a:latin typeface="Perpetua" pitchFamily="18" charset="0"/>
              </a:rPr>
              <a:t> rad sa strankama u uredu, </a:t>
            </a:r>
          </a:p>
          <a:p>
            <a:pPr algn="just">
              <a:buNone/>
            </a:pPr>
            <a:r>
              <a:rPr lang="pl-PL" sz="2400" dirty="0" smtClean="0">
                <a:latin typeface="Perpetua" pitchFamily="18" charset="0"/>
              </a:rPr>
              <a:t>	 ali i na drugim lokacijama te je stoga potrebna</a:t>
            </a:r>
          </a:p>
          <a:p>
            <a:pPr algn="just">
              <a:buNone/>
            </a:pPr>
            <a:r>
              <a:rPr lang="pl-PL" sz="2400" dirty="0" smtClean="0">
                <a:latin typeface="Perpetua" pitchFamily="18" charset="0"/>
              </a:rPr>
              <a:t>	 fleksibilnost u radu 	</a:t>
            </a:r>
          </a:p>
          <a:p>
            <a:pPr>
              <a:buFont typeface="Wingdings" pitchFamily="2" charset="2"/>
              <a:buChar char="ü"/>
            </a:pPr>
            <a:endParaRPr lang="hr-HR" dirty="0">
              <a:latin typeface="Perpetua" pitchFamily="18" charset="0"/>
            </a:endParaRPr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857892"/>
            <a:ext cx="2357454" cy="785794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929066"/>
            <a:ext cx="20717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857232"/>
            <a:ext cx="16189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Specifičnosti programa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ekonomist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hr-HR" sz="2400" dirty="0" smtClean="0"/>
              <a:t>deseteroprsno slijepo pisanje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vježbeničke tvrtke (simulacija stvarnih poslovnih </a:t>
            </a:r>
          </a:p>
          <a:p>
            <a:pPr>
              <a:buNone/>
            </a:pPr>
            <a:r>
              <a:rPr lang="hr-HR" sz="2400" dirty="0" smtClean="0"/>
              <a:t>	događaja i okruženja)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izborni predmeti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izvanučionička nastava (posjet HNB, Hrvatskom saboru, Turističkoj zajednici grada Zagreba...)</a:t>
            </a:r>
          </a:p>
          <a:p>
            <a:endParaRPr lang="hr-HR" dirty="0"/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643578"/>
            <a:ext cx="2643206" cy="1000108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2786058"/>
            <a:ext cx="2119306" cy="168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797040"/>
          </a:xfrm>
        </p:spPr>
        <p:txBody>
          <a:bodyPr>
            <a:no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plan ekonomist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Zajednički općeobrazovni dio</a:t>
            </a: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9868" y="1643050"/>
            <a:ext cx="75754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643578"/>
            <a:ext cx="2643206" cy="100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11288"/>
          </a:xfrm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plan ekonomist 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Posebni stručni dio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814393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929330"/>
            <a:ext cx="2643206" cy="71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654164"/>
          </a:xfrm>
        </p:spPr>
        <p:txBody>
          <a:bodyPr>
            <a:norm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Nastavni plan ekonomist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Izborni strukovni predmeti</a:t>
            </a:r>
          </a:p>
        </p:txBody>
      </p:sp>
      <p:pic>
        <p:nvPicPr>
          <p:cNvPr id="3080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721523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8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34" y="42858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643578"/>
            <a:ext cx="2643206" cy="100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8581" y="1279201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Hvala na pažnji!</a:t>
            </a:r>
            <a:b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Kristina Smetko i Ivana </a:t>
            </a:r>
            <a:br>
              <a:rPr lang="hr-HR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Šupuković</a:t>
            </a:r>
            <a:endParaRPr lang="hr-H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62" y="3883962"/>
            <a:ext cx="6239155" cy="2585596"/>
          </a:xfrm>
          <a:prstGeom prst="rect">
            <a:avLst/>
          </a:prstGeom>
        </p:spPr>
      </p:pic>
      <p:pic>
        <p:nvPicPr>
          <p:cNvPr id="6" name="Picture 8" descr="C:\Users\Tanja\Pictures\Slike škole nove 2012\DSC_004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17" y="2"/>
            <a:ext cx="271068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33" y="71202"/>
            <a:ext cx="1257300" cy="3741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44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Prva ekonomska škola</a:t>
            </a:r>
            <a:endParaRPr lang="hr-H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5923" y="1984375"/>
            <a:ext cx="7886700" cy="4351338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endParaRPr lang="hr-HR" dirty="0" smtClean="0">
              <a:ln w="0"/>
              <a:cs typeface="Courier New" panose="02070309020205020404" pitchFamily="49" charset="0"/>
            </a:endParaRPr>
          </a:p>
          <a:p>
            <a:pPr algn="just">
              <a:buNone/>
            </a:pPr>
            <a:endParaRPr lang="hr-HR" dirty="0" smtClean="0">
              <a:ln w="0"/>
              <a:cs typeface="Courier New" panose="02070309020205020404" pitchFamily="49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hr-HR" sz="2400" dirty="0" smtClean="0">
                <a:ln w="0"/>
                <a:cs typeface="Courier New" panose="02070309020205020404" pitchFamily="49" charset="0"/>
              </a:rPr>
              <a:t>5</a:t>
            </a:r>
            <a:r>
              <a:rPr lang="hr-HR" sz="2400" dirty="0">
                <a:ln w="0"/>
                <a:cs typeface="Courier New" panose="02070309020205020404" pitchFamily="49" charset="0"/>
              </a:rPr>
              <a:t>. studenog 1883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. </a:t>
            </a:r>
            <a:r>
              <a:rPr lang="hr-HR" sz="2400" dirty="0">
                <a:ln w="0"/>
                <a:cs typeface="Courier New" panose="02070309020205020404" pitchFamily="49" charset="0"/>
              </a:rPr>
              <a:t>Odjel za bogoštovlje i </a:t>
            </a:r>
            <a:endParaRPr lang="hr-HR" sz="2400" dirty="0" smtClean="0">
              <a:ln w="0"/>
              <a:cs typeface="Courier New" panose="02070309020205020404" pitchFamily="49" charset="0"/>
            </a:endParaRPr>
          </a:p>
          <a:p>
            <a:pPr algn="just">
              <a:buNone/>
            </a:pPr>
            <a:r>
              <a:rPr lang="hr-HR" sz="2400" dirty="0">
                <a:ln w="0"/>
                <a:cs typeface="Courier New" panose="02070309020205020404" pitchFamily="49" charset="0"/>
              </a:rPr>
              <a:t>	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nastavu  donio je rješenje </a:t>
            </a:r>
            <a:r>
              <a:rPr lang="hr-HR" sz="2400" dirty="0">
                <a:ln w="0"/>
                <a:cs typeface="Courier New" panose="02070309020205020404" pitchFamily="49" charset="0"/>
              </a:rPr>
              <a:t>o otvaranju 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prve </a:t>
            </a:r>
          </a:p>
          <a:p>
            <a:pPr algn="just">
              <a:buNone/>
            </a:pPr>
            <a:r>
              <a:rPr lang="hr-HR" sz="2400" dirty="0">
                <a:ln w="0"/>
                <a:cs typeface="Courier New" panose="02070309020205020404" pitchFamily="49" charset="0"/>
              </a:rPr>
              <a:t>	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trgovačke </a:t>
            </a:r>
            <a:r>
              <a:rPr lang="hr-HR" sz="2400" dirty="0">
                <a:ln w="0"/>
                <a:cs typeface="Courier New" panose="02070309020205020404" pitchFamily="49" charset="0"/>
              </a:rPr>
              <a:t>škole u 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Hrvatskoj</a:t>
            </a:r>
          </a:p>
          <a:p>
            <a:pPr algn="just">
              <a:buNone/>
            </a:pPr>
            <a:endParaRPr lang="hr-HR" sz="2400" dirty="0" smtClean="0">
              <a:ln w="0"/>
              <a:cs typeface="Courier New" panose="02070309020205020404" pitchFamily="49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hr-HR" sz="2400" dirty="0" smtClean="0">
                <a:ln w="0"/>
                <a:cs typeface="Courier New" panose="02070309020205020404" pitchFamily="49" charset="0"/>
              </a:rPr>
              <a:t> 1950. godine prelazi se s trogodišnjeg na </a:t>
            </a:r>
          </a:p>
          <a:p>
            <a:pPr marL="0" indent="0" algn="just">
              <a:buNone/>
            </a:pPr>
            <a:r>
              <a:rPr lang="hr-HR" sz="2400" dirty="0">
                <a:ln w="0"/>
                <a:cs typeface="Courier New" panose="02070309020205020404" pitchFamily="49" charset="0"/>
              </a:rPr>
              <a:t> 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    četverogodišnje obrazovanje</a:t>
            </a:r>
            <a:endParaRPr lang="hr-HR" dirty="0">
              <a:ln w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62" y="5786454"/>
            <a:ext cx="1794270" cy="683104"/>
          </a:xfrm>
          <a:prstGeom prst="rect">
            <a:avLst/>
          </a:prstGeom>
        </p:spPr>
      </p:pic>
      <p:pic>
        <p:nvPicPr>
          <p:cNvPr id="6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250537"/>
            <a:ext cx="1649098" cy="626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214422"/>
            <a:ext cx="50006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017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686438"/>
            <a:ext cx="2214578" cy="8858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Prva ekonomska škola</a:t>
            </a:r>
            <a:endParaRPr lang="hr-H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5924" y="1941536"/>
            <a:ext cx="7886700" cy="435133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endParaRPr lang="hr-HR" dirty="0" smtClean="0">
              <a:ln w="0"/>
              <a:cs typeface="Courier New" panose="02070309020205020404" pitchFamily="49" charset="0"/>
            </a:endParaRPr>
          </a:p>
          <a:p>
            <a:pPr>
              <a:buNone/>
            </a:pPr>
            <a:endParaRPr lang="hr-HR" sz="2400" dirty="0" smtClean="0">
              <a:ln w="0"/>
              <a:cs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hr-HR" sz="2400" dirty="0" smtClean="0">
                <a:ln w="0"/>
                <a:cs typeface="Courier New" panose="02070309020205020404" pitchFamily="49" charset="0"/>
              </a:rPr>
              <a:t>1967. godine škola se seli na lokaciju</a:t>
            </a:r>
          </a:p>
          <a:p>
            <a:pPr>
              <a:buNone/>
            </a:pPr>
            <a:r>
              <a:rPr lang="hr-HR" sz="2400" dirty="0" smtClean="0">
                <a:ln w="0"/>
                <a:cs typeface="Courier New" panose="02070309020205020404" pitchFamily="49" charset="0"/>
              </a:rPr>
              <a:t>	 na kojoj se nalazi danas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 od </a:t>
            </a:r>
            <a:r>
              <a:rPr lang="hr-HR" altLang="sr-Latn-RS" sz="2400" dirty="0">
                <a:ln w="0"/>
                <a:cs typeface="Courier New" panose="02070309020205020404" pitchFamily="49" charset="0"/>
              </a:rPr>
              <a:t>1991. </a:t>
            </a: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godine škola </a:t>
            </a:r>
            <a:r>
              <a:rPr lang="hr-HR" altLang="sr-Latn-RS" sz="2400" dirty="0">
                <a:ln w="0"/>
                <a:cs typeface="Courier New" panose="02070309020205020404" pitchFamily="49" charset="0"/>
              </a:rPr>
              <a:t>nosi naziv Prva </a:t>
            </a:r>
            <a:endParaRPr lang="hr-HR" altLang="sr-Latn-RS" sz="2400" dirty="0" smtClean="0">
              <a:ln w="0"/>
              <a:cs typeface="Courier New" panose="02070309020205020404" pitchFamily="49" charset="0"/>
            </a:endParaRPr>
          </a:p>
          <a:p>
            <a:pPr>
              <a:buNone/>
            </a:pP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	ekonomska škola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 u </a:t>
            </a:r>
            <a:r>
              <a:rPr lang="hr-HR" altLang="sr-Latn-RS" sz="2400" dirty="0">
                <a:ln w="0"/>
                <a:cs typeface="Courier New" panose="02070309020205020404" pitchFamily="49" charset="0"/>
              </a:rPr>
              <a:t>130 godina postojanja Prve ekonomske škole </a:t>
            </a: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ime je</a:t>
            </a:r>
          </a:p>
          <a:p>
            <a:pPr>
              <a:buNone/>
            </a:pP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	 mijenjano </a:t>
            </a:r>
            <a:r>
              <a:rPr lang="hr-HR" altLang="sr-Latn-RS" sz="2400" dirty="0">
                <a:ln w="0"/>
                <a:cs typeface="Courier New" panose="02070309020205020404" pitchFamily="49" charset="0"/>
              </a:rPr>
              <a:t>više od 13 </a:t>
            </a: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puta</a:t>
            </a:r>
            <a:endParaRPr lang="hr-HR" altLang="sr-Latn-RS" sz="2400" dirty="0">
              <a:ln w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hr-HR" dirty="0">
              <a:ln w="0"/>
              <a:cs typeface="Courier New" panose="02070309020205020404" pitchFamily="49" charset="0"/>
            </a:endParaRPr>
          </a:p>
          <a:p>
            <a:endParaRPr lang="hr-HR" dirty="0">
              <a:ln w="0"/>
            </a:endParaRPr>
          </a:p>
        </p:txBody>
      </p:sp>
      <p:pic>
        <p:nvPicPr>
          <p:cNvPr id="6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365126"/>
            <a:ext cx="1649099" cy="626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285860"/>
            <a:ext cx="507209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76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643578"/>
            <a:ext cx="2071702" cy="10001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Prva ekonomska škola</a:t>
            </a:r>
            <a:endParaRPr lang="hr-HR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5924" y="1941536"/>
            <a:ext cx="7886700" cy="435133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hr-HR" sz="2800" dirty="0" smtClean="0">
                <a:ln w="0"/>
                <a:cs typeface="Courier New" panose="02070309020205020404" pitchFamily="49" charset="0"/>
              </a:rPr>
              <a:t> 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danas u školi nastavu izvode 83 nastavnika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sz="2400" dirty="0">
                <a:ln w="0"/>
                <a:cs typeface="Courier New" panose="02070309020205020404" pitchFamily="49" charset="0"/>
              </a:rPr>
              <a:t> 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školu danas polazi 1.014 učenika u</a:t>
            </a:r>
          </a:p>
          <a:p>
            <a:pPr>
              <a:buNone/>
            </a:pPr>
            <a:r>
              <a:rPr lang="hr-HR" sz="2400" dirty="0">
                <a:ln w="0"/>
                <a:cs typeface="Courier New" panose="02070309020205020404" pitchFamily="49" charset="0"/>
              </a:rPr>
              <a:t>	</a:t>
            </a:r>
            <a:r>
              <a:rPr lang="hr-HR" sz="2400" dirty="0" smtClean="0">
                <a:ln w="0"/>
                <a:cs typeface="Courier New" panose="02070309020205020404" pitchFamily="49" charset="0"/>
              </a:rPr>
              <a:t> 40 razrednih odjela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 učenici se obrazuju za zanimanje – Ekonomist,</a:t>
            </a:r>
            <a:r>
              <a:rPr lang="hr-HR" altLang="sr-Latn-RS" sz="2400" dirty="0">
                <a:ln w="0"/>
                <a:cs typeface="Courier New" panose="02070309020205020404" pitchFamily="49" charset="0"/>
              </a:rPr>
              <a:t> </a:t>
            </a:r>
            <a:r>
              <a:rPr lang="hr-HR" altLang="sr-Latn-RS" sz="2400" dirty="0" smtClean="0">
                <a:ln w="0"/>
                <a:cs typeface="Courier New" panose="02070309020205020404" pitchFamily="49" charset="0"/>
              </a:rPr>
              <a:t>provodi se i obrazovanje odraslih</a:t>
            </a:r>
            <a:endParaRPr lang="hr-HR" altLang="sr-Latn-RS" sz="2400" dirty="0">
              <a:ln w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hr-HR" dirty="0">
              <a:ln w="0"/>
              <a:cs typeface="Courier New" panose="02070309020205020404" pitchFamily="49" charset="0"/>
            </a:endParaRPr>
          </a:p>
          <a:p>
            <a:endParaRPr lang="hr-HR" dirty="0">
              <a:ln w="0"/>
            </a:endParaRPr>
          </a:p>
        </p:txBody>
      </p:sp>
      <p:pic>
        <p:nvPicPr>
          <p:cNvPr id="6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365126"/>
            <a:ext cx="1577661" cy="626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000504"/>
            <a:ext cx="485778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97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Zanimanje ekonomist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Obrazovni sektor ekonomija, trgovina i poslovna</a:t>
            </a:r>
          </a:p>
          <a:p>
            <a:pPr>
              <a:buNone/>
            </a:pPr>
            <a:r>
              <a:rPr lang="hr-HR" sz="2400" dirty="0" smtClean="0"/>
              <a:t>	 administracija </a:t>
            </a:r>
          </a:p>
          <a:p>
            <a:pPr>
              <a:buFont typeface="Wingdings" pitchFamily="2" charset="2"/>
              <a:buChar char="ü"/>
            </a:pPr>
            <a:endParaRPr lang="hr-HR" sz="2400" dirty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Ključni dokumenti:</a:t>
            </a:r>
          </a:p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None/>
            </a:pPr>
            <a:r>
              <a:rPr lang="hr-HR" sz="2400" dirty="0" smtClean="0"/>
              <a:t>		1) Standard zanimanja</a:t>
            </a:r>
            <a:br>
              <a:rPr lang="hr-HR" sz="2400" dirty="0" smtClean="0"/>
            </a:br>
            <a:r>
              <a:rPr lang="hr-HR" sz="2400" dirty="0" smtClean="0"/>
              <a:t>	2) Standard kvalifikacije </a:t>
            </a:r>
            <a:br>
              <a:rPr lang="hr-HR" sz="2400" dirty="0" smtClean="0"/>
            </a:br>
            <a:r>
              <a:rPr lang="hr-HR" sz="2400" dirty="0" smtClean="0"/>
              <a:t>	3) Strukovni kurikulum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pic>
        <p:nvPicPr>
          <p:cNvPr id="4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365126"/>
            <a:ext cx="1577661" cy="6264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643578"/>
            <a:ext cx="2643206" cy="1000108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071942"/>
            <a:ext cx="1857378" cy="250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7" y="2428868"/>
            <a:ext cx="2395259" cy="135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Ključna svrha i opis zanimanja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34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endParaRPr lang="hr-HR" i="1" dirty="0" smtClean="0"/>
          </a:p>
          <a:p>
            <a:pPr>
              <a:buNone/>
            </a:pPr>
            <a:r>
              <a:rPr lang="hr-HR" sz="2400" dirty="0" smtClean="0"/>
              <a:t>Ekonomist samostalno planira,organizira </a:t>
            </a:r>
            <a:r>
              <a:rPr lang="hr-HR" sz="2400" dirty="0"/>
              <a:t>i </a:t>
            </a:r>
            <a:r>
              <a:rPr lang="hr-HR" sz="2400" dirty="0" smtClean="0"/>
              <a:t>obavlja:</a:t>
            </a:r>
          </a:p>
          <a:p>
            <a:pPr>
              <a:buNone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 </a:t>
            </a:r>
            <a:r>
              <a:rPr lang="hr-HR" sz="2400" dirty="0"/>
              <a:t>računovodstvene </a:t>
            </a:r>
            <a:r>
              <a:rPr lang="hr-HR" sz="2400" dirty="0" smtClean="0"/>
              <a:t>poslove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poslove kupoprodaje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poslove </a:t>
            </a:r>
            <a:r>
              <a:rPr lang="hr-HR" sz="2400" dirty="0"/>
              <a:t>istraživanja </a:t>
            </a:r>
            <a:r>
              <a:rPr lang="hr-HR" sz="2400" dirty="0" smtClean="0"/>
              <a:t>tržišta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poslove </a:t>
            </a:r>
            <a:r>
              <a:rPr lang="hr-HR" sz="2400" dirty="0"/>
              <a:t>primjene marketinškog instrumentarija,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bankarske </a:t>
            </a:r>
            <a:r>
              <a:rPr lang="hr-HR" sz="2400" dirty="0"/>
              <a:t>poslove i poslove </a:t>
            </a:r>
            <a:r>
              <a:rPr lang="hr-HR" sz="2400" dirty="0" smtClean="0"/>
              <a:t>osiguranja</a:t>
            </a:r>
            <a:endParaRPr lang="hr-HR" sz="2400" dirty="0"/>
          </a:p>
          <a:p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500702"/>
            <a:ext cx="2643206" cy="1142984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571744"/>
            <a:ext cx="314327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5143512"/>
            <a:ext cx="3427413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285776"/>
            <a:ext cx="7772400" cy="2428892"/>
          </a:xfrm>
        </p:spPr>
        <p:txBody>
          <a:bodyPr>
            <a:noAutofit/>
          </a:bodyPr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Poželjni obrasci ponašanja 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ekonomista</a:t>
            </a:r>
            <a:b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500702"/>
            <a:ext cx="2643206" cy="11429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točnost</a:t>
            </a:r>
            <a:r>
              <a:rPr lang="hr-HR" sz="2400" dirty="0"/>
              <a:t>, ažurnost, sistematičnost, odgovornost i </a:t>
            </a:r>
            <a:endParaRPr lang="hr-HR" sz="2400" dirty="0" smtClean="0"/>
          </a:p>
          <a:p>
            <a:pPr>
              <a:buNone/>
            </a:pPr>
            <a:r>
              <a:rPr lang="hr-HR" sz="2400" dirty="0" smtClean="0"/>
              <a:t>	preciznost </a:t>
            </a:r>
            <a:r>
              <a:rPr lang="hr-HR" sz="2400" dirty="0"/>
              <a:t>u radu, </a:t>
            </a: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poduzetnost </a:t>
            </a:r>
            <a:r>
              <a:rPr lang="hr-HR" sz="2400" dirty="0"/>
              <a:t>te sposobnost preuzimanja inicijative </a:t>
            </a:r>
            <a:r>
              <a:rPr lang="hr-HR" sz="2400" dirty="0" smtClean="0"/>
              <a:t>u</a:t>
            </a:r>
          </a:p>
          <a:p>
            <a:pPr>
              <a:buNone/>
            </a:pPr>
            <a:r>
              <a:rPr lang="hr-HR" sz="2400" dirty="0" smtClean="0"/>
              <a:t>	 </a:t>
            </a:r>
            <a:r>
              <a:rPr lang="hr-HR" sz="2400" dirty="0"/>
              <a:t>pronalaženju novih klijenata, predlaganju ideja, </a:t>
            </a:r>
            <a:r>
              <a:rPr lang="hr-HR" sz="2400" dirty="0" smtClean="0"/>
              <a:t>novih</a:t>
            </a:r>
          </a:p>
          <a:p>
            <a:pPr>
              <a:buNone/>
            </a:pPr>
            <a:r>
              <a:rPr lang="hr-HR" sz="2400" dirty="0" smtClean="0"/>
              <a:t>	 </a:t>
            </a:r>
            <a:r>
              <a:rPr lang="hr-HR" sz="2400" dirty="0"/>
              <a:t>načina rada </a:t>
            </a:r>
            <a:r>
              <a:rPr lang="hr-HR" sz="2400" dirty="0" smtClean="0"/>
              <a:t>te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 aktivno </a:t>
            </a:r>
            <a:r>
              <a:rPr lang="hr-HR" sz="2400" dirty="0"/>
              <a:t>uključivanje u sve aktivnosti koje će dovesti </a:t>
            </a:r>
            <a:r>
              <a:rPr lang="hr-HR" sz="2400" dirty="0" smtClean="0"/>
              <a:t>do</a:t>
            </a:r>
          </a:p>
          <a:p>
            <a:pPr>
              <a:buNone/>
            </a:pPr>
            <a:r>
              <a:rPr lang="hr-HR" sz="2400" dirty="0" smtClean="0"/>
              <a:t>	promjena</a:t>
            </a:r>
          </a:p>
          <a:p>
            <a:pPr>
              <a:buNone/>
            </a:pPr>
            <a:endParaRPr lang="hr-HR" sz="2400" dirty="0" smtClean="0"/>
          </a:p>
          <a:p>
            <a:pPr>
              <a:buFont typeface="Wingdings" pitchFamily="2" charset="2"/>
              <a:buChar char="Ø"/>
            </a:pPr>
            <a:endParaRPr lang="hr-HR" sz="2400" dirty="0" smtClean="0"/>
          </a:p>
          <a:p>
            <a:pPr>
              <a:buFont typeface="Wingdings" pitchFamily="2" charset="2"/>
              <a:buChar char="Ø"/>
            </a:pPr>
            <a:endParaRPr lang="hr-HR" sz="2400" dirty="0"/>
          </a:p>
          <a:p>
            <a:endParaRPr lang="hr-HR" dirty="0"/>
          </a:p>
        </p:txBody>
      </p:sp>
      <p:pic>
        <p:nvPicPr>
          <p:cNvPr id="5" name="Picture 4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643446"/>
            <a:ext cx="392909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Poželjne osobine ekonomista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smisao </a:t>
            </a:r>
            <a:r>
              <a:rPr lang="hr-HR" sz="2400" dirty="0"/>
              <a:t>za </a:t>
            </a:r>
            <a:r>
              <a:rPr lang="hr-HR" sz="2400" dirty="0" smtClean="0"/>
              <a:t>komunikativnost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sposobnost </a:t>
            </a:r>
            <a:r>
              <a:rPr lang="hr-HR" sz="2400" dirty="0"/>
              <a:t>izbjegavanja i rješavanja konfliktnih </a:t>
            </a:r>
            <a:endParaRPr lang="hr-HR" sz="2400" dirty="0" smtClean="0"/>
          </a:p>
          <a:p>
            <a:pPr>
              <a:buNone/>
            </a:pPr>
            <a:r>
              <a:rPr lang="hr-HR" sz="2400" dirty="0" smtClean="0"/>
              <a:t>	situacija 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strpljenje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upornost 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prezentacijske</a:t>
            </a:r>
            <a:r>
              <a:rPr lang="hr-HR" sz="2400" dirty="0"/>
              <a:t>, komunikacijske i prodajne vještine </a:t>
            </a:r>
            <a:r>
              <a:rPr lang="hr-HR" sz="2400" dirty="0" smtClean="0"/>
              <a:t>te</a:t>
            </a:r>
          </a:p>
          <a:p>
            <a:pPr>
              <a:buFont typeface="Wingdings" pitchFamily="2" charset="2"/>
              <a:buChar char="ü"/>
            </a:pPr>
            <a:r>
              <a:rPr lang="hr-HR" sz="2400" dirty="0" smtClean="0"/>
              <a:t> </a:t>
            </a:r>
            <a:r>
              <a:rPr lang="hr-HR" sz="2400" dirty="0"/>
              <a:t>sklonost timskom </a:t>
            </a:r>
            <a:r>
              <a:rPr lang="hr-HR" sz="2400" dirty="0" smtClean="0"/>
              <a:t>radu</a:t>
            </a:r>
            <a:r>
              <a:rPr lang="hr-HR" sz="2400" dirty="0"/>
              <a:t>	</a:t>
            </a:r>
          </a:p>
          <a:p>
            <a:pPr>
              <a:buNone/>
            </a:pPr>
            <a:endParaRPr lang="hr-HR" dirty="0"/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500702"/>
            <a:ext cx="2643206" cy="1142984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786058"/>
            <a:ext cx="2633661" cy="138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4857760"/>
            <a:ext cx="257175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Ostale važne kompetencije </a:t>
            </a:r>
            <a:endParaRPr lang="hr-H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endParaRPr lang="hr-HR" sz="2400" dirty="0" smtClean="0"/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treba </a:t>
            </a:r>
            <a:r>
              <a:rPr lang="hr-HR" sz="2400" dirty="0"/>
              <a:t>biti osoba od </a:t>
            </a:r>
            <a:r>
              <a:rPr lang="hr-HR" sz="2400" dirty="0" smtClean="0"/>
              <a:t>povjerenja</a:t>
            </a:r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 </a:t>
            </a:r>
            <a:r>
              <a:rPr lang="hr-HR" sz="2400" dirty="0"/>
              <a:t>u kontaktu s klijentima i poslovnim </a:t>
            </a:r>
            <a:r>
              <a:rPr lang="hr-HR" sz="2400" dirty="0" smtClean="0"/>
              <a:t>partnerima</a:t>
            </a:r>
          </a:p>
          <a:p>
            <a:pPr algn="just">
              <a:buNone/>
            </a:pPr>
            <a:r>
              <a:rPr lang="hr-HR" sz="2400" dirty="0" smtClean="0"/>
              <a:t>	mora </a:t>
            </a:r>
            <a:r>
              <a:rPr lang="hr-HR" sz="2400" dirty="0"/>
              <a:t>biti posebno dosljedan, ozbiljan, obazriv </a:t>
            </a:r>
            <a:r>
              <a:rPr lang="hr-HR" sz="2400" dirty="0" smtClean="0"/>
              <a:t>i</a:t>
            </a:r>
          </a:p>
          <a:p>
            <a:pPr algn="just">
              <a:buNone/>
            </a:pPr>
            <a:r>
              <a:rPr lang="hr-HR" sz="2400" dirty="0" smtClean="0"/>
              <a:t>	pažljiv</a:t>
            </a:r>
            <a:r>
              <a:rPr lang="hr-HR" sz="2400" dirty="0"/>
              <a:t>, uvažavajući načela etike i morala </a:t>
            </a:r>
            <a:endParaRPr lang="hr-HR" sz="2400" dirty="0" smtClean="0"/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treba imati dobre organizacijske sposobnosti i </a:t>
            </a:r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sposobnost procjene prioriteta u redoslijedu obavljanja radnih zadataka te </a:t>
            </a:r>
          </a:p>
          <a:p>
            <a:pPr algn="just">
              <a:buFont typeface="Wingdings" pitchFamily="2" charset="2"/>
              <a:buChar char="ü"/>
            </a:pPr>
            <a:r>
              <a:rPr lang="hr-HR" sz="2400" dirty="0" smtClean="0"/>
              <a:t>zadovoljavajući stupanj informatičkoga znanja 	</a:t>
            </a:r>
          </a:p>
          <a:p>
            <a:pPr algn="just">
              <a:buNone/>
            </a:pPr>
            <a:r>
              <a:rPr lang="hr-HR" sz="2400" dirty="0"/>
              <a:t>	</a:t>
            </a:r>
          </a:p>
          <a:p>
            <a:endParaRPr lang="hr-HR" dirty="0"/>
          </a:p>
        </p:txBody>
      </p:sp>
      <p:pic>
        <p:nvPicPr>
          <p:cNvPr id="4" name="Picture 3" descr="C:\Users\Tanja\AppData\Local\Microsoft\Windows\Temporary Internet Files\Content.IE5\1GF9LHOW\Plakat_1es_F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285885" cy="6429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5429264"/>
            <a:ext cx="2643206" cy="1142984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5643578"/>
            <a:ext cx="28575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309</TotalTime>
  <Words>223</Words>
  <Application>Microsoft Office PowerPoint</Application>
  <PresentationFormat>Prikaz na zaslonu (4:3)</PresentationFormat>
  <Paragraphs>125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18</vt:i4>
      </vt:variant>
    </vt:vector>
  </HeadingPairs>
  <TitlesOfParts>
    <vt:vector size="19" baseType="lpstr">
      <vt:lpstr>Equity</vt:lpstr>
      <vt:lpstr>            ZANIMANJE  EKONOMIST              ZANIMANJE EKONOMIST   </vt:lpstr>
      <vt:lpstr>Prva ekonomska škola</vt:lpstr>
      <vt:lpstr>Prva ekonomska škola</vt:lpstr>
      <vt:lpstr>Prva ekonomska škola</vt:lpstr>
      <vt:lpstr>Zanimanje ekonomist</vt:lpstr>
      <vt:lpstr>Ključna svrha i opis zanimanja</vt:lpstr>
      <vt:lpstr>Poželjni obrasci ponašanja  ekonomista </vt:lpstr>
      <vt:lpstr>Poželjne osobine ekonomista</vt:lpstr>
      <vt:lpstr>Ostale važne kompetencije </vt:lpstr>
      <vt:lpstr>Mogućnosti zaposlenja  ekonomista</vt:lpstr>
      <vt:lpstr>Ekonomist -kontraindikacije </vt:lpstr>
      <vt:lpstr>Zdravstveni rizici</vt:lpstr>
      <vt:lpstr>Tipično radno okruženje i  uvjeti rada</vt:lpstr>
      <vt:lpstr>Specifičnosti programa ekonomist</vt:lpstr>
      <vt:lpstr>Nastavni plan ekonomist Zajednički općeobrazovni dio </vt:lpstr>
      <vt:lpstr>Nastavni plan ekonomist  Posebni stručni dio</vt:lpstr>
      <vt:lpstr>Nastavni plan ekonomist Izborni strukovni predmeti</vt:lpstr>
      <vt:lpstr>Hvala na pažnji!  Kristina Smetko i Ivana  Šupuković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PRVA EKONOMSKA ŠKOLA</dc:title>
  <dc:creator>nana nanan</dc:creator>
  <cp:lastModifiedBy>Korisnik</cp:lastModifiedBy>
  <cp:revision>42</cp:revision>
  <dcterms:created xsi:type="dcterms:W3CDTF">2016-04-20T15:59:47Z</dcterms:created>
  <dcterms:modified xsi:type="dcterms:W3CDTF">2016-04-21T11:04:16Z</dcterms:modified>
</cp:coreProperties>
</file>